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Lst>
  <p:sldSz cy="5143500" cx="9144000"/>
  <p:notesSz cx="6858000" cy="9144000"/>
  <p:embeddedFontLst>
    <p:embeddedFont>
      <p:font typeface="Roboto"/>
      <p:regular r:id="rId124"/>
      <p:bold r:id="rId125"/>
      <p:italic r:id="rId126"/>
      <p:boldItalic r:id="rId127"/>
    </p:embeddedFont>
    <p:embeddedFont>
      <p:font typeface="Libre Franklin"/>
      <p:regular r:id="rId128"/>
      <p:bold r:id="rId129"/>
      <p:italic r:id="rId130"/>
      <p:boldItalic r:id="rId131"/>
    </p:embeddedFont>
    <p:embeddedFont>
      <p:font typeface="Lora"/>
      <p:regular r:id="rId132"/>
      <p:bold r:id="rId133"/>
      <p:italic r:id="rId134"/>
      <p:boldItalic r:id="rId135"/>
    </p:embeddedFont>
    <p:embeddedFont>
      <p:font typeface="Gill Sans"/>
      <p:regular r:id="rId136"/>
      <p:bold r:id="rId137"/>
    </p:embeddedFont>
    <p:embeddedFont>
      <p:font typeface="Libre Franklin Thin"/>
      <p:regular r:id="rId138"/>
      <p:bold r:id="rId139"/>
      <p:italic r:id="rId140"/>
      <p:boldItalic r:id="rId1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7EDBB84-4FB4-4F22-9405-57BE705F3B0D}">
  <a:tblStyle styleId="{87EDBB84-4FB4-4F22-9405-57BE705F3B0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LibreFranklin-bold.fntdata"/><Relationship Id="rId128" Type="http://schemas.openxmlformats.org/officeDocument/2006/relationships/font" Target="fonts/LibreFranklin-regular.fntdata"/><Relationship Id="rId127" Type="http://schemas.openxmlformats.org/officeDocument/2006/relationships/font" Target="fonts/Roboto-boldItalic.fntdata"/><Relationship Id="rId126" Type="http://schemas.openxmlformats.org/officeDocument/2006/relationships/font" Target="fonts/Roboto-italic.fntdata"/><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Roboto-bold.fntdata"/><Relationship Id="rId29" Type="http://schemas.openxmlformats.org/officeDocument/2006/relationships/slide" Target="slides/slide24.xml"/><Relationship Id="rId124" Type="http://schemas.openxmlformats.org/officeDocument/2006/relationships/font" Target="fonts/Roboto-regular.fntdata"/><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1" Type="http://schemas.openxmlformats.org/officeDocument/2006/relationships/font" Target="fonts/LibreFranklinThin-boldItalic.fntdata"/><Relationship Id="rId140" Type="http://schemas.openxmlformats.org/officeDocument/2006/relationships/font" Target="fonts/LibreFranklinThin-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LibreFranklinThin-bold.fntdata"/><Relationship Id="rId138" Type="http://schemas.openxmlformats.org/officeDocument/2006/relationships/font" Target="fonts/LibreFranklinThin-regular.fntdata"/><Relationship Id="rId137" Type="http://schemas.openxmlformats.org/officeDocument/2006/relationships/font" Target="fonts/GillSans-bold.fntdata"/><Relationship Id="rId132" Type="http://schemas.openxmlformats.org/officeDocument/2006/relationships/font" Target="fonts/Lora-regular.fntdata"/><Relationship Id="rId131" Type="http://schemas.openxmlformats.org/officeDocument/2006/relationships/font" Target="fonts/LibreFranklin-boldItalic.fntdata"/><Relationship Id="rId130" Type="http://schemas.openxmlformats.org/officeDocument/2006/relationships/font" Target="fonts/LibreFranklin-italic.fntdata"/><Relationship Id="rId136" Type="http://schemas.openxmlformats.org/officeDocument/2006/relationships/font" Target="fonts/GillSans-regular.fntdata"/><Relationship Id="rId135" Type="http://schemas.openxmlformats.org/officeDocument/2006/relationships/font" Target="fonts/Lora-boldItalic.fntdata"/><Relationship Id="rId134" Type="http://schemas.openxmlformats.org/officeDocument/2006/relationships/font" Target="fonts/Lora-italic.fntdata"/><Relationship Id="rId133" Type="http://schemas.openxmlformats.org/officeDocument/2006/relationships/font" Target="fonts/Lora-bold.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ro.com/app/board/o9J_lZQxqOQ=/" TargetMode="Externa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b48b3d42ca_1_8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b48b3d42ca_1_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Bob</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b48b3d42ca_1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b48b3d42ca_1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latin typeface="Lora"/>
                <a:ea typeface="Lora"/>
                <a:cs typeface="Lora"/>
                <a:sym typeface="Lora"/>
              </a:rPr>
              <a:t>Facilitator leave this slide up for the 5 minutes.</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b48b3d42ca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b48b3d42ca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flip to next slide</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b48b3d42ca_1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b48b3d42ca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(10 min)</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lang="en" sz="1000">
                <a:solidFill>
                  <a:schemeClr val="dk1"/>
                </a:solidFill>
                <a:latin typeface="Lora"/>
                <a:ea typeface="Lora"/>
                <a:cs typeface="Lora"/>
                <a:sym typeface="Lora"/>
              </a:rPr>
              <a:t>After collecting all answers, as a group, review and come to consensus on each driver rating. </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1. Data standards - need comprehensive, consistent, easily shared data</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Build off of Gravity Project (screening, diagnosis, intervention documentation), not so much Accountable Health Communities</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Use data standards concept but we need to know what actually happens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These are tools for ensuring accountability</a:t>
            </a:r>
            <a:endParaRPr sz="1000">
              <a:solidFill>
                <a:schemeClr val="dk1"/>
              </a:solidFill>
            </a:endParaRPr>
          </a:p>
          <a:p>
            <a:pPr indent="457200" lvl="0" marL="0" rtl="0" algn="l">
              <a:lnSpc>
                <a:spcPct val="115000"/>
              </a:lnSpc>
              <a:spcBef>
                <a:spcPts val="0"/>
              </a:spcBef>
              <a:spcAft>
                <a:spcPts val="0"/>
              </a:spcAft>
              <a:buNone/>
            </a:pPr>
            <a:r>
              <a:rPr lang="en" sz="1000">
                <a:solidFill>
                  <a:schemeClr val="dk1"/>
                </a:solidFill>
              </a:rPr>
              <a:t>2. Political will of government - </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We think they’ll be supportive</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Will to layer additional value based care or capitation onto FFS</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If requires Congress, this approach goes nowhere (Medicare for All caucus strong)</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CMMI is best path</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3. Measurement methodology overall </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What is methodology in FFS around which to build</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Add on payment, bundled pymt</a:t>
            </a:r>
            <a:endParaRPr sz="1000">
              <a:solidFill>
                <a:schemeClr val="dk1"/>
              </a:solidFill>
            </a:endParaRPr>
          </a:p>
          <a:p>
            <a:pPr indent="0" lvl="0" marL="914400" rtl="0" algn="l">
              <a:lnSpc>
                <a:spcPct val="115000"/>
              </a:lnSpc>
              <a:spcBef>
                <a:spcPts val="0"/>
              </a:spcBef>
              <a:spcAft>
                <a:spcPts val="0"/>
              </a:spcAft>
              <a:buNone/>
            </a:pPr>
            <a:r>
              <a:rPr lang="en" sz="1000">
                <a:solidFill>
                  <a:schemeClr val="dk1"/>
                </a:solidFill>
              </a:rPr>
              <a:t>Lots of different ways to pay differently - Add on payment</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4. Accountability - Regulation to ensure equity dollars go to improve health/health care of vulnerable populations - LOW</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	If in this model, you’re accountable for improved health/care of vulnerable. </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How? If we give you additional PMPM, we expect QI ROI</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Best path if lim to FFS is to add capitated payment on top of current FFS</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CMMI positioned to act</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Providing stronger incentives to move towards capitated payment &amp; risk (not specific benefit)</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Pay extra money to move folks to do a list of things for specific items</a:t>
            </a:r>
            <a:endParaRPr b="1"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LAURA</a:t>
            </a:r>
            <a:r>
              <a:rPr lang="en" sz="1000">
                <a:solidFill>
                  <a:schemeClr val="dk1"/>
                </a:solidFill>
              </a:rPr>
              <a:t>: No objection to future state; but limited; only one viable path.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-SDI alone not only path</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-Future state is a value-based component; some kind of capitation payment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When we think about doing this in FFS; E&amp;M coding deadline change the game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When talking about MA, holding a much larger entity accountable than individual clinician in FFS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Other levers come to bear; for those paid</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Do we want a middle and then in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Shannon </a:t>
            </a:r>
            <a:r>
              <a:rPr lang="en" sz="1000">
                <a:solidFill>
                  <a:schemeClr val="dk1"/>
                </a:solidFill>
              </a:rPr>
              <a:t>- we can do most of this right now; this is an organizational PMPM arrangement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-Thinks we’re 3 steps from doing this now</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-Clarification: CMMI is running models, not CM (but exists in a vacuum)</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-DATA - AHC model was one of the first orgs to collect SDH data, but no standard, difficult to do that; needs to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-Primary Care First already allows for some flexibility</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-As long as capitated payment with right waivers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-MA plans are still under limited threshold for risk-based contracts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Allyson</a:t>
            </a:r>
            <a:r>
              <a:rPr lang="en" sz="1000">
                <a:solidFill>
                  <a:schemeClr val="dk1"/>
                </a:solidFill>
              </a:rPr>
              <a:t>:</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Feels so limited</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Issue is not about adding a service to FFS, but about adding risk</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Bundled payment for transportation, Value-based payment, Capitation much more appropriate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Must add an element of risk</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Requires specificity of need to determine payment? What if not transportation, but an A/C?</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If you’ve never taken risk for anything, is this the thing you’re going to take risk for first</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Far better to move ASAP to risk based care</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Geographically assigned Medicare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Susannah </a:t>
            </a:r>
            <a:r>
              <a:rPr lang="en" sz="1000">
                <a:solidFill>
                  <a:schemeClr val="dk1"/>
                </a:solidFill>
              </a:rPr>
              <a:t>- </a:t>
            </a:r>
            <a:endParaRPr sz="1000">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b48b3d42ca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b48b3d42ca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b48b3d42ca_1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b48b3d42ca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b48b3d42ca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b48b3d42ca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latin typeface="Lora"/>
                <a:ea typeface="Lora"/>
                <a:cs typeface="Lora"/>
                <a:sym typeface="Lora"/>
              </a:rPr>
              <a:t>Facilitator leave this slide up for the 5 minutes.</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b48b3d42ca_1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b48b3d42ca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flip to next slide</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b48b3d42ca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b48b3d42ca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(10 min)</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lang="en" sz="1000">
                <a:solidFill>
                  <a:schemeClr val="dk1"/>
                </a:solidFill>
                <a:latin typeface="Lora"/>
                <a:ea typeface="Lora"/>
                <a:cs typeface="Lora"/>
                <a:sym typeface="Lora"/>
              </a:rPr>
              <a:t>After collecting all answers, as a group, review and come to consensus on each driver rating. </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1:</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2:</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3:</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4:</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5:</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lnSpc>
                <a:spcPct val="150000"/>
              </a:lnSpc>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160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b505aa1589_3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b505aa1589_3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latin typeface="Lora"/>
                <a:ea typeface="Lora"/>
                <a:cs typeface="Lora"/>
                <a:sym typeface="Lora"/>
                <a:hlinkClick r:id="rId2"/>
              </a:rPr>
              <a:t>https://miro.com/app/board/o9J_lZQxqOQ=/</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(10 min)</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lang="en" sz="1000">
                <a:solidFill>
                  <a:schemeClr val="dk1"/>
                </a:solidFill>
                <a:latin typeface="Lora"/>
                <a:ea typeface="Lora"/>
                <a:cs typeface="Lora"/>
                <a:sym typeface="Lora"/>
              </a:rPr>
              <a:t>After collecting all answers, as a group, review and come to consensus on each driver rating. </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1:</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2:</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3:</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4:</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5:</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lnSpc>
                <a:spcPct val="150000"/>
              </a:lnSpc>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160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aa12dfad96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aa12dfad96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b48b3d42ca_1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b48b3d42ca_1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Future Policy That Accounts for Social Risk in CMS Payments Should…</a:t>
            </a:r>
            <a:endParaRPr/>
          </a:p>
          <a:p>
            <a:pPr indent="-298450" lvl="0" marL="457200" rtl="0" algn="l">
              <a:spcBef>
                <a:spcPts val="0"/>
              </a:spcBef>
              <a:spcAft>
                <a:spcPts val="0"/>
              </a:spcAft>
              <a:buSzPts val="1100"/>
              <a:buChar char="●"/>
            </a:pPr>
            <a:r>
              <a:rPr lang="en"/>
              <a:t>Be adjusted for social determinants of health; the policy should aim to resolve patients’ social risk and support community interventions</a:t>
            </a:r>
            <a:br>
              <a:rPr lang="en"/>
            </a:br>
            <a:endParaRPr/>
          </a:p>
          <a:p>
            <a:pPr indent="-298450" lvl="0" marL="457200" rtl="0" algn="l">
              <a:spcBef>
                <a:spcPts val="0"/>
              </a:spcBef>
              <a:spcAft>
                <a:spcPts val="0"/>
              </a:spcAft>
              <a:buSzPts val="1100"/>
              <a:buChar char="●"/>
            </a:pPr>
            <a:r>
              <a:rPr lang="en"/>
              <a:t>Be proportional to area disadvantage and designed to address social needs, not just reflective of usual, related healthcare costs</a:t>
            </a:r>
            <a:br>
              <a:rPr lang="en"/>
            </a:br>
            <a:endParaRPr/>
          </a:p>
          <a:p>
            <a:pPr indent="-298450" lvl="0" marL="457200" rtl="0" algn="l">
              <a:spcBef>
                <a:spcPts val="0"/>
              </a:spcBef>
              <a:spcAft>
                <a:spcPts val="0"/>
              </a:spcAft>
              <a:buSzPts val="1100"/>
              <a:buChar char="●"/>
            </a:pPr>
            <a:r>
              <a:rPr lang="en"/>
              <a:t>Have geographic, small-area indices that are created based on patient and population outcomes, and will be a viable, reliable, sustainable mechanism for payment adjustments</a:t>
            </a:r>
            <a:endParaRPr/>
          </a:p>
          <a:p>
            <a:pPr indent="-298450" lvl="0" marL="457200" rtl="0" algn="l">
              <a:spcBef>
                <a:spcPts val="0"/>
              </a:spcBef>
              <a:spcAft>
                <a:spcPts val="0"/>
              </a:spcAft>
              <a:buSzPts val="1100"/>
              <a:buChar char="●"/>
            </a:pPr>
            <a:r>
              <a:rPr lang="en"/>
              <a:t>Reduce burden for providers, payers, states and reduce inequities between states created by the current process</a:t>
            </a:r>
            <a:br>
              <a:rPr lang="en"/>
            </a:br>
            <a:endParaRPr/>
          </a:p>
          <a:p>
            <a:pPr indent="-298450" lvl="0" marL="457200" rtl="0" algn="l">
              <a:spcBef>
                <a:spcPts val="0"/>
              </a:spcBef>
              <a:spcAft>
                <a:spcPts val="0"/>
              </a:spcAft>
              <a:buSzPts val="1100"/>
              <a:buChar char="●"/>
            </a:pPr>
            <a:r>
              <a:rPr lang="en"/>
              <a:t>Have funders predefine the goals of reduced total cost and improved patient health outcomes at the outset and use these to titrate funding rather than simply looking for cost offsets that do not align with accountability or expectations of meeting SDH needs</a:t>
            </a:r>
            <a:endParaRPr/>
          </a:p>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aa12dfad96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aa12dfad96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b48b3d42ca_1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b48b3d42ca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aa12dfad9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aa12dfad9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b48b3d42ca_1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b48b3d42ca_1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aa12dfad96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aa12dfad96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aa4f8c37c1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aa4f8c37c1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a:t>
            </a:r>
            <a:r>
              <a:rPr lang="en" sz="1000"/>
              <a:t>Let’s talk through the key differences between the present and the preferred future state. In the chat drop some of the aspects of our current state. If you have a thought please raise your hand. </a:t>
            </a:r>
            <a:endParaRPr sz="1000"/>
          </a:p>
          <a:p>
            <a:pPr indent="0" lvl="0" marL="0" rtl="0" algn="l">
              <a:spcBef>
                <a:spcPts val="0"/>
              </a:spcBef>
              <a:spcAft>
                <a:spcPts val="0"/>
              </a:spcAft>
              <a:buNone/>
            </a:pPr>
            <a:r>
              <a:rPr lang="en" sz="1000"/>
              <a:t>OK now what are some aspects of the future state. Again, in the chat drop some of the aspects of our current state. If you have a thought please raise your hand. [20 min]</a:t>
            </a:r>
            <a:endParaRPr sz="1000"/>
          </a:p>
          <a:p>
            <a:pPr indent="0" lvl="0" marL="0" rtl="0" algn="l">
              <a:spcBef>
                <a:spcPts val="0"/>
              </a:spcBef>
              <a:spcAft>
                <a:spcPts val="0"/>
              </a:spcAft>
              <a:buNone/>
            </a:pPr>
            <a:r>
              <a:t/>
            </a:r>
            <a:endParaRPr/>
          </a:p>
          <a:p>
            <a:pPr indent="0" lvl="0" marL="0" rtl="0" algn="l">
              <a:spcBef>
                <a:spcPts val="0"/>
              </a:spcBef>
              <a:spcAft>
                <a:spcPts val="0"/>
              </a:spcAft>
              <a:buNone/>
            </a:pPr>
            <a:r>
              <a:rPr lang="en"/>
              <a:t>Beyond transportation-- meet other social needs</a:t>
            </a:r>
            <a:endParaRPr/>
          </a:p>
          <a:p>
            <a:pPr indent="0" lvl="0" marL="0" rtl="0" algn="l">
              <a:spcBef>
                <a:spcPts val="0"/>
              </a:spcBef>
              <a:spcAft>
                <a:spcPts val="0"/>
              </a:spcAft>
              <a:buNone/>
            </a:pPr>
            <a:r>
              <a:rPr lang="en"/>
              <a:t>Accountability</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aa4f8c37c1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aa4f8c37c1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a:t>
            </a:r>
            <a:endParaRPr/>
          </a:p>
          <a:p>
            <a:pPr indent="0" lvl="0" marL="0" rtl="0" algn="l">
              <a:spcBef>
                <a:spcPts val="0"/>
              </a:spcBef>
              <a:spcAft>
                <a:spcPts val="0"/>
              </a:spcAft>
              <a:buNone/>
            </a:pPr>
            <a:r>
              <a:rPr lang="en" sz="1000"/>
              <a:t>OK so now let’s build a timeline. What actions need to get done in order for us to move from the present reality to the preferred future state? [30 min]</a:t>
            </a:r>
            <a:endParaRPr sz="1000"/>
          </a:p>
          <a:p>
            <a:pPr indent="0" lvl="0" marL="0" rtl="0" algn="l">
              <a:spcBef>
                <a:spcPts val="0"/>
              </a:spcBef>
              <a:spcAft>
                <a:spcPts val="0"/>
              </a:spcAft>
              <a:buNone/>
            </a:pPr>
            <a:r>
              <a:rPr lang="en" sz="1000"/>
              <a:t>Now, that we have a timeline. Let’s go over what steps are in our control and which out of our control? How can we work to influence those steps that are out of our control? [ 30 min]</a:t>
            </a:r>
            <a:endParaRPr sz="1000"/>
          </a:p>
          <a:p>
            <a:pPr indent="0" lvl="0" marL="0" rtl="0" algn="l">
              <a:spcBef>
                <a:spcPts val="0"/>
              </a:spcBef>
              <a:spcAft>
                <a:spcPts val="0"/>
              </a:spcAft>
              <a:buNone/>
            </a:pPr>
            <a:r>
              <a:t/>
            </a:r>
            <a:endParaRPr sz="1000"/>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b48b3d42ca_1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b48b3d42ca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a:t>
            </a:r>
            <a:r>
              <a:rPr lang="en" sz="1000"/>
              <a:t>What are the next steps we can take today? [20 min]</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aa4f8c37c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aa4f8c37c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aa12dfac38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aa12dfac38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b48b3d42ca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b48b3d42ca_1_3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b48b3d42ca_1_3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91" name="Google Shape;191;gb48b3d42ca_1_3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b48b3d42ca_1_30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b48b3d42ca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b48b3d42ca_1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b48b3d42ca_1_3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08" name="Google Shape;208;gb48b3d42ca_1_3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
              <a:t>Data are as follows: in summary Q! M 75.0, F79.5; Q5 M82.8, F85.7 </a:t>
            </a:r>
            <a:endParaRPr/>
          </a:p>
          <a:p>
            <a:pPr indent="0" lvl="0" marL="0" rtl="0" algn="l">
              <a:spcBef>
                <a:spcPts val="0"/>
              </a:spcBef>
              <a:spcAft>
                <a:spcPts val="0"/>
              </a:spcAft>
              <a:buSzPts val="1800"/>
              <a:buNone/>
            </a:pPr>
            <a:r>
              <a:rPr lang="en"/>
              <a:t>	Male	Female</a:t>
            </a:r>
            <a:endParaRPr/>
          </a:p>
          <a:p>
            <a:pPr indent="0" lvl="0" marL="0" rtl="0" algn="l">
              <a:spcBef>
                <a:spcPts val="0"/>
              </a:spcBef>
              <a:spcAft>
                <a:spcPts val="0"/>
              </a:spcAft>
              <a:buSzPts val="1800"/>
              <a:buNone/>
            </a:pPr>
            <a:r>
              <a:rPr lang="en"/>
              <a:t>Q1	75.0488	79.524655</a:t>
            </a:r>
            <a:endParaRPr/>
          </a:p>
          <a:p>
            <a:pPr indent="0" lvl="0" marL="0" rtl="0" algn="l">
              <a:spcBef>
                <a:spcPts val="0"/>
              </a:spcBef>
              <a:spcAft>
                <a:spcPts val="0"/>
              </a:spcAft>
              <a:buSzPts val="1800"/>
              <a:buNone/>
            </a:pPr>
            <a:r>
              <a:rPr lang="en"/>
              <a:t>Q2	78.11815	82.04633</a:t>
            </a:r>
            <a:endParaRPr/>
          </a:p>
          <a:p>
            <a:pPr indent="0" lvl="0" marL="0" rtl="0" algn="l">
              <a:spcBef>
                <a:spcPts val="0"/>
              </a:spcBef>
              <a:spcAft>
                <a:spcPts val="0"/>
              </a:spcAft>
              <a:buSzPts val="1800"/>
              <a:buNone/>
            </a:pPr>
            <a:r>
              <a:rPr lang="en"/>
              <a:t>Q3	80.0785	83.389265</a:t>
            </a:r>
            <a:endParaRPr/>
          </a:p>
          <a:p>
            <a:pPr indent="0" lvl="0" marL="0" rtl="0" algn="l">
              <a:spcBef>
                <a:spcPts val="0"/>
              </a:spcBef>
              <a:spcAft>
                <a:spcPts val="0"/>
              </a:spcAft>
              <a:buSzPts val="1800"/>
              <a:buNone/>
            </a:pPr>
            <a:r>
              <a:rPr lang="en"/>
              <a:t>Q4	81.3335	84.435745</a:t>
            </a:r>
            <a:endParaRPr/>
          </a:p>
          <a:p>
            <a:pPr indent="0" lvl="0" marL="0" rtl="0" algn="l">
              <a:spcBef>
                <a:spcPts val="0"/>
              </a:spcBef>
              <a:spcAft>
                <a:spcPts val="0"/>
              </a:spcAft>
              <a:buSzPts val="1800"/>
              <a:buNone/>
            </a:pPr>
            <a:r>
              <a:rPr lang="en"/>
              <a:t>Q5	82.77925	85.68148</a:t>
            </a:r>
            <a:endParaRPr/>
          </a:p>
          <a:p>
            <a:pPr indent="0" lvl="0" marL="0" rtl="0" algn="l">
              <a:spcBef>
                <a:spcPts val="0"/>
              </a:spcBef>
              <a:spcAft>
                <a:spcPts val="0"/>
              </a:spcAft>
              <a:buNone/>
            </a:pPr>
            <a:r>
              <a:t/>
            </a:r>
            <a:endParaRPr/>
          </a:p>
        </p:txBody>
      </p:sp>
      <p:sp>
        <p:nvSpPr>
          <p:cNvPr id="209" name="Google Shape;209;gb48b3d42ca_1_32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b48b3d42ca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b48b3d42ca_1_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b48b3d42ca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b48b3d42ca_1_3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48b3d42ca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b48b3d42ca_1_3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aa12dfac38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aa12dfac38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48b3d42ca_1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b48b3d42ca_1_3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b48b3d42ca_1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b48b3d42ca_1_3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b48b3d42ca_1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b48b3d42ca_1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b48b3d42ca_1_3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61" name="Google Shape;261;gb48b3d42ca_1_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b48b3d42ca_1_36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a:solidFill>
                  <a:srgbClr val="000000"/>
                </a:solidFill>
                <a:latin typeface="Arial"/>
                <a:ea typeface="Arial"/>
                <a:cs typeface="Arial"/>
                <a:sym typeface="Arial"/>
              </a:rP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b48b3d42ca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b48b3d42ca_1_3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b48b3d42ca_1_3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76" name="Google Shape;276;gb48b3d42ca_1_3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b48b3d42ca_1_38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b48b3d42ca_1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b48b3d42ca_1_3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b48b3d42ca_1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b48b3d42ca_1_3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b48b3d42ca_1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b48b3d42ca_1_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b48b3d42ca_1_4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05" name="Google Shape;305;gb48b3d42ca_1_4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b48b3d42ca_1_40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a:solidFill>
                  <a:srgbClr val="000000"/>
                </a:solidFill>
                <a:latin typeface="Arial"/>
                <a:ea typeface="Arial"/>
                <a:cs typeface="Arial"/>
                <a:sym typeface="Arial"/>
              </a:rP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aa12dfac38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aa12dfac38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b48b3d42ca_1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b48b3d42ca_1_4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b48b3d42ca_1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b48b3d42ca_1_4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b48b3d42ca_1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b48b3d42ca_1_4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b48b3d42ca_1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b48b3d42ca_1_4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b48b3d42ca_1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b48b3d42ca_1_4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b48b3d42ca_1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b48b3d42ca_1_4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b48b3d42ca_1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b48b3d42ca_1_4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b48b3d42ca_1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b48b3d42ca_1_4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b48b3d42ca_1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b48b3d42ca_1_4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b48b3d42ca_1_48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a:solidFill>
                  <a:srgbClr val="000000"/>
                </a:solidFill>
                <a:latin typeface="Arial"/>
                <a:ea typeface="Arial"/>
                <a:cs typeface="Arial"/>
                <a:sym typeface="Arial"/>
              </a:rPr>
              <a:t>‹#›</a:t>
            </a:fld>
            <a:endParaRPr/>
          </a:p>
        </p:txBody>
      </p:sp>
      <p:sp>
        <p:nvSpPr>
          <p:cNvPr id="392" name="Google Shape;392;gb48b3d42ca_1_4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93" name="Google Shape;393;gb48b3d42ca_1_4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aa465669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aa465669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b48b3d42ca_1_4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98" name="Google Shape;398;gb48b3d42ca_1_4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
              <a:t>The ABFM is proposing to work with the Robert Graham Center and HealthLandscape, its sister center in the AAFP, to develop the Population Health Assessment Tool (PHAsT).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
              <a:t>WE want to do for you what the UDSMapper did for health centers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399" name="Google Shape;399;gb48b3d42ca_1_48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b48b3d42ca_1_4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07" name="Google Shape;407;gb48b3d42ca_1_4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
              <a:t>Family physicians enrolled in the registry would have the option of using PHAsT to </a:t>
            </a:r>
            <a:endParaRPr/>
          </a:p>
          <a:p>
            <a:pPr indent="0" lvl="0" marL="0" rtl="0" algn="l">
              <a:spcBef>
                <a:spcPts val="0"/>
              </a:spcBef>
              <a:spcAft>
                <a:spcPts val="0"/>
              </a:spcAft>
              <a:buNone/>
            </a:pPr>
            <a:r>
              <a:rPr lang="en"/>
              <a:t>define their clinical service area, </a:t>
            </a:r>
            <a:endParaRPr/>
          </a:p>
          <a:p>
            <a:pPr indent="0" lvl="0" marL="0" rtl="0" algn="l">
              <a:spcBef>
                <a:spcPts val="0"/>
              </a:spcBef>
              <a:spcAft>
                <a:spcPts val="0"/>
              </a:spcAft>
              <a:buNone/>
            </a:pPr>
            <a:r>
              <a:rPr lang="en"/>
              <a:t>understand which neighborhoods are most dependent on them, </a:t>
            </a:r>
            <a:endParaRPr/>
          </a:p>
          <a:p>
            <a:pPr indent="0" lvl="0" marL="0" rtl="0" algn="l">
              <a:spcBef>
                <a:spcPts val="0"/>
              </a:spcBef>
              <a:spcAft>
                <a:spcPts val="0"/>
              </a:spcAft>
              <a:buNone/>
            </a:pPr>
            <a:r>
              <a:rPr lang="en"/>
              <a:t>look at disease and quality clusters (‘hotspots’), and to draw on social determinant data to develop community vital signs for patients, and to </a:t>
            </a:r>
            <a:endParaRPr/>
          </a:p>
          <a:p>
            <a:pPr indent="0" lvl="0" marL="0" rtl="0" algn="l">
              <a:spcBef>
                <a:spcPts val="0"/>
              </a:spcBef>
              <a:spcAft>
                <a:spcPts val="0"/>
              </a:spcAft>
              <a:buNone/>
            </a:pPr>
            <a:r>
              <a:rPr lang="en"/>
              <a:t>look at risk of poor health across their community. </a:t>
            </a:r>
            <a:endParaRPr/>
          </a:p>
          <a:p>
            <a:pPr indent="0" lvl="0" marL="0" rtl="0" algn="l">
              <a:spcBef>
                <a:spcPts val="0"/>
              </a:spcBef>
              <a:spcAft>
                <a:spcPts val="0"/>
              </a:spcAft>
              <a:buNone/>
            </a:pPr>
            <a:r>
              <a:t/>
            </a:r>
            <a:endParaRPr/>
          </a:p>
        </p:txBody>
      </p:sp>
      <p:sp>
        <p:nvSpPr>
          <p:cNvPr id="408" name="Google Shape;408;gb48b3d42ca_1_49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b48b3d42ca_1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b48b3d42ca_1_5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b48b3d42ca_1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b48b3d42ca_1_5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b48b3d42ca_1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b48b3d42ca_1_5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b48b3d42ca_1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b48b3d42ca_1_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b48b3d42ca_1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b48b3d42ca_1_5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b48b3d42ca_1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b48b3d42ca_1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b48b3d42ca_1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b48b3d42ca_1_5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aa12dfac38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aa12dfac38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aa12dfac38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aa12dfac38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Tara</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aa12dfac38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aa12dfac38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aa12dfac38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aa12dfac38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is used to identify the political, economic, societal, technological, legislative and environmental drivers (PESTLE) shaping the future business environment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aa12dfac38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aa12dfac38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to mural:</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aa4656690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aa4656690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b389091824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b389091824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aa4656690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aa4656690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latin typeface="Lora"/>
                <a:ea typeface="Lora"/>
                <a:cs typeface="Lora"/>
                <a:sym typeface="Lora"/>
              </a:rPr>
              <a:t>Facilitator leave this slide up for the 5 minutes.</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Legislative: Authority to pay for services</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Political Medicaid expansion</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P/E/E: Housing affordability/availability</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P/E/E: Redlining </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Technological: WIFI availability</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P: Medicare for all, affordable housing</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P/E/E: health inequalities; biased algorithms and policies; shrinking middle class; policy tensions between poor and middle class; transparency of algorithms</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Eviron: places to exercise safely</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E: decarceration</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T: community health workers</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 care coordination</a:t>
            </a:r>
            <a:endParaRPr sz="1800">
              <a:solidFill>
                <a:srgbClr val="595959"/>
              </a:solidFill>
              <a:latin typeface="Lora"/>
              <a:ea typeface="Lora"/>
              <a:cs typeface="Lora"/>
              <a:sym typeface="Lora"/>
            </a:endParaRPr>
          </a:p>
          <a:p>
            <a:pPr indent="0" lvl="0" marL="0" rtl="0" algn="l">
              <a:spcBef>
                <a:spcPts val="0"/>
              </a:spcBef>
              <a:spcAft>
                <a:spcPts val="0"/>
              </a:spcAft>
              <a:buNone/>
            </a:pPr>
            <a:r>
              <a:rPr lang="en" sz="1800">
                <a:solidFill>
                  <a:srgbClr val="595959"/>
                </a:solidFill>
                <a:latin typeface="Lora"/>
                <a:ea typeface="Lora"/>
                <a:cs typeface="Lora"/>
                <a:sym typeface="Lora"/>
              </a:rPr>
              <a:t>E: pollution;</a:t>
            </a:r>
            <a:r>
              <a:rPr lang="en"/>
              <a:t>breathable air</a:t>
            </a:r>
            <a:endParaRPr/>
          </a:p>
          <a:p>
            <a:pPr indent="0" lvl="0" marL="0" rtl="0" algn="l">
              <a:spcBef>
                <a:spcPts val="0"/>
              </a:spcBef>
              <a:spcAft>
                <a:spcPts val="0"/>
              </a:spcAft>
              <a:buNone/>
            </a:pPr>
            <a:r>
              <a:rPr lang="en"/>
              <a:t>universal, excellent pre-school</a:t>
            </a:r>
            <a:endParaRPr/>
          </a:p>
          <a:p>
            <a:pPr indent="0" lvl="0" marL="0" rtl="0" algn="l">
              <a:spcBef>
                <a:spcPts val="0"/>
              </a:spcBef>
              <a:spcAft>
                <a:spcPts val="0"/>
              </a:spcAft>
              <a:buNone/>
            </a:pPr>
            <a:r>
              <a:rPr lang="en"/>
              <a:t>Shifts from FFS to MA; Data Accuracy (perception vs reality); digital data collection; use of advanced analytics;  immigration policy; student loan forgiveness in relation to debt and wealth; race relations in the US; COVID-19 outcomes</a:t>
            </a:r>
            <a:endParaRPr/>
          </a:p>
          <a:p>
            <a:pPr indent="0" lvl="0" marL="0" rtl="0" algn="l">
              <a:spcBef>
                <a:spcPts val="0"/>
              </a:spcBef>
              <a:spcAft>
                <a:spcPts val="0"/>
              </a:spcAft>
              <a:buNone/>
            </a:pPr>
            <a:r>
              <a:rPr lang="en"/>
              <a:t>immigration reform</a:t>
            </a:r>
            <a:endParaRPr/>
          </a:p>
          <a:p>
            <a:pPr indent="0" lvl="0" marL="0" rtl="0" algn="l">
              <a:spcBef>
                <a:spcPts val="0"/>
              </a:spcBef>
              <a:spcAft>
                <a:spcPts val="0"/>
              </a:spcAft>
              <a:buNone/>
            </a:pPr>
            <a:r>
              <a:rPr lang="en"/>
              <a:t>universal, excellent pre-school</a:t>
            </a:r>
            <a:endParaRPr/>
          </a:p>
          <a:p>
            <a:pPr indent="0" lvl="0" marL="0" rtl="0" algn="l">
              <a:spcBef>
                <a:spcPts val="0"/>
              </a:spcBef>
              <a:spcAft>
                <a:spcPts val="0"/>
              </a:spcAft>
              <a:buNone/>
            </a:pPr>
            <a:r>
              <a:rPr lang="en"/>
              <a:t>minimum livable wage</a:t>
            </a:r>
            <a:endParaRPr/>
          </a:p>
          <a:p>
            <a:pPr indent="0" lvl="0" marL="0" rtl="0" algn="l">
              <a:spcBef>
                <a:spcPts val="0"/>
              </a:spcBef>
              <a:spcAft>
                <a:spcPts val="0"/>
              </a:spcAft>
              <a:buNone/>
            </a:pPr>
            <a:r>
              <a:rPr lang="en"/>
              <a:t>Availability of well paying jobs and training programs and/or adapted employment for people with disabilities, mental illness, etc.</a:t>
            </a:r>
            <a:endParaRPr/>
          </a:p>
          <a:p>
            <a:pPr indent="0" lvl="0" marL="0" rtl="0" algn="l">
              <a:spcBef>
                <a:spcPts val="0"/>
              </a:spcBef>
              <a:spcAft>
                <a:spcPts val="0"/>
              </a:spcAft>
              <a:buNone/>
            </a:pPr>
            <a:r>
              <a:rPr lang="en"/>
              <a:t>no barriers to preventive care</a:t>
            </a:r>
            <a:endParaRPr/>
          </a:p>
          <a:p>
            <a:pPr indent="0" lvl="0" marL="0" rtl="0" algn="l">
              <a:spcBef>
                <a:spcPts val="0"/>
              </a:spcBef>
              <a:spcAft>
                <a:spcPts val="0"/>
              </a:spcAft>
              <a:buNone/>
            </a:pPr>
            <a:r>
              <a:rPr lang="en"/>
              <a:t>Availability of interpreters </a:t>
            </a:r>
            <a:endParaRPr/>
          </a:p>
          <a:p>
            <a:pPr indent="0" lvl="0" marL="0" rtl="0" algn="l">
              <a:spcBef>
                <a:spcPts val="0"/>
              </a:spcBef>
              <a:spcAft>
                <a:spcPts val="0"/>
              </a:spcAft>
              <a:buNone/>
            </a:pPr>
            <a:r>
              <a:rPr lang="en"/>
              <a:t>Availability of interpreters </a:t>
            </a:r>
            <a:endParaRPr/>
          </a:p>
          <a:p>
            <a:pPr indent="0" lvl="0" marL="0" rtl="0" algn="l">
              <a:spcBef>
                <a:spcPts val="0"/>
              </a:spcBef>
              <a:spcAft>
                <a:spcPts val="0"/>
              </a:spcAft>
              <a:buNone/>
            </a:pPr>
            <a:r>
              <a:rPr lang="en"/>
              <a:t>Availability of community resources to learn English</a:t>
            </a:r>
            <a:endParaRPr/>
          </a:p>
          <a:p>
            <a:pPr indent="0" lvl="0" marL="0" rtl="0" algn="l">
              <a:spcBef>
                <a:spcPts val="0"/>
              </a:spcBef>
              <a:spcAft>
                <a:spcPts val="0"/>
              </a:spcAft>
              <a:buNone/>
            </a:pPr>
            <a:r>
              <a:rPr lang="en"/>
              <a:t>good public transit</a:t>
            </a:r>
            <a:endParaRPr/>
          </a:p>
          <a:p>
            <a:pPr indent="0" lvl="0" marL="0" rtl="0" algn="l">
              <a:spcBef>
                <a:spcPts val="0"/>
              </a:spcBef>
              <a:spcAft>
                <a:spcPts val="0"/>
              </a:spcAft>
              <a:buNone/>
            </a:pPr>
            <a:r>
              <a:rPr lang="en"/>
              <a:t>parks, greenspace</a:t>
            </a:r>
            <a:endParaRPr/>
          </a:p>
          <a:p>
            <a:pPr indent="0" lvl="0" marL="0" rtl="0" algn="l">
              <a:spcBef>
                <a:spcPts val="0"/>
              </a:spcBef>
              <a:spcAft>
                <a:spcPts val="0"/>
              </a:spcAft>
              <a:buNone/>
            </a:pPr>
            <a:r>
              <a:rPr lang="en"/>
              <a:t>women's reproductive health; gentrification, farming in middle America</a:t>
            </a:r>
            <a:endParaRPr/>
          </a:p>
          <a:p>
            <a:pPr indent="0" lvl="0" marL="0" rtl="0" algn="l">
              <a:spcBef>
                <a:spcPts val="0"/>
              </a:spcBef>
              <a:spcAft>
                <a:spcPts val="0"/>
              </a:spcAft>
              <a:buNone/>
            </a:pPr>
            <a:r>
              <a:rPr lang="en"/>
              <a:t>adequate drug and mental health care</a:t>
            </a:r>
            <a:endParaRPr/>
          </a:p>
          <a:p>
            <a:pPr indent="0" lvl="0" marL="0" rtl="0" algn="l">
              <a:spcBef>
                <a:spcPts val="0"/>
              </a:spcBef>
              <a:spcAft>
                <a:spcPts val="0"/>
              </a:spcAft>
              <a:buNone/>
            </a:pPr>
            <a:r>
              <a:rPr lang="en"/>
              <a:t>Post secondary education - available &amp; affordable</a:t>
            </a:r>
            <a:endParaRPr/>
          </a:p>
          <a:p>
            <a:pPr indent="0" lvl="0" marL="0" rtl="0" algn="l">
              <a:spcBef>
                <a:spcPts val="0"/>
              </a:spcBef>
              <a:spcAft>
                <a:spcPts val="0"/>
              </a:spcAft>
              <a:buNone/>
            </a:pPr>
            <a:r>
              <a:rPr lang="en"/>
              <a:t>deepened opioid crisis</a:t>
            </a:r>
            <a:endParaRPr/>
          </a:p>
          <a:p>
            <a:pPr indent="0" lvl="0" marL="0" rtl="0" algn="l">
              <a:spcBef>
                <a:spcPts val="0"/>
              </a:spcBef>
              <a:spcAft>
                <a:spcPts val="0"/>
              </a:spcAft>
              <a:buNone/>
            </a:pPr>
            <a:r>
              <a:rPr lang="en"/>
              <a:t>Criminal justice systems and decriminializing mental health, substance use, homelessness, and other low level offenses and offering non CJ alternative supports</a:t>
            </a:r>
            <a:endParaRPr/>
          </a:p>
          <a:p>
            <a:pPr indent="0" lvl="0" marL="0" rtl="0" algn="l">
              <a:spcBef>
                <a:spcPts val="0"/>
              </a:spcBef>
              <a:spcAft>
                <a:spcPts val="0"/>
              </a:spcAft>
              <a:buNone/>
            </a:pPr>
            <a:r>
              <a:rPr lang="en"/>
              <a:t>reduced racial animosity</a:t>
            </a:r>
            <a:endParaRPr/>
          </a:p>
          <a:p>
            <a:pPr indent="0" lvl="0" marL="0" rtl="0" algn="l">
              <a:spcBef>
                <a:spcPts val="0"/>
              </a:spcBef>
              <a:spcAft>
                <a:spcPts val="0"/>
              </a:spcAft>
              <a:buNone/>
            </a:pPr>
            <a:r>
              <a:rPr lang="en"/>
              <a:t>training in "critical thinking"</a:t>
            </a:r>
            <a:endParaRPr/>
          </a:p>
          <a:p>
            <a:pPr indent="0" lvl="0" marL="0" rtl="0" algn="l">
              <a:spcBef>
                <a:spcPts val="0"/>
              </a:spcBef>
              <a:spcAft>
                <a:spcPts val="0"/>
              </a:spcAft>
              <a:buNone/>
            </a:pPr>
            <a:r>
              <a:rPr lang="en"/>
              <a:t>focus on Care for aging populations</a:t>
            </a:r>
            <a:endParaRPr/>
          </a:p>
          <a:p>
            <a:pPr indent="0" lvl="0" marL="0" rtl="0" algn="l">
              <a:spcBef>
                <a:spcPts val="0"/>
              </a:spcBef>
              <a:spcAft>
                <a:spcPts val="0"/>
              </a:spcAft>
              <a:buNone/>
            </a:pPr>
            <a:r>
              <a:rPr lang="en"/>
              <a:t>more civiility</a:t>
            </a:r>
            <a:endParaRPr/>
          </a:p>
          <a:p>
            <a:pPr indent="0" lvl="0" marL="0" rtl="0" algn="l">
              <a:spcBef>
                <a:spcPts val="0"/>
              </a:spcBef>
              <a:spcAft>
                <a:spcPts val="0"/>
              </a:spcAft>
              <a:buNone/>
            </a:pPr>
            <a:r>
              <a:rPr lang="en"/>
              <a:t>Aging in place is a large component of our aging policy in Minnesota</a:t>
            </a:r>
            <a:endParaRPr/>
          </a:p>
          <a:p>
            <a:pPr indent="0" lvl="0" marL="0" rtl="0" algn="l">
              <a:spcBef>
                <a:spcPts val="0"/>
              </a:spcBef>
              <a:spcAft>
                <a:spcPts val="0"/>
              </a:spcAft>
              <a:buNone/>
            </a:pPr>
            <a:r>
              <a:rPr lang="en"/>
              <a:t>Support for Care Transitions/Coordination across settings; Focus on Wellness and Prevention</a:t>
            </a:r>
            <a:endParaRPr/>
          </a:p>
          <a:p>
            <a:pPr indent="0" lvl="0" marL="0" rtl="0" algn="l">
              <a:spcBef>
                <a:spcPts val="0"/>
              </a:spcBef>
              <a:spcAft>
                <a:spcPts val="0"/>
              </a:spcAft>
              <a:buNone/>
            </a:pPr>
            <a:r>
              <a:rPr lang="en"/>
              <a:t>support for independent living</a:t>
            </a:r>
            <a:endParaRPr/>
          </a:p>
          <a:p>
            <a:pPr indent="0" lvl="0" marL="0" rtl="0" algn="l">
              <a:spcBef>
                <a:spcPts val="0"/>
              </a:spcBef>
              <a:spcAft>
                <a:spcPts val="0"/>
              </a:spcAft>
              <a:buNone/>
            </a:pPr>
            <a:r>
              <a:rPr lang="en"/>
              <a:t>Home Health/Home Dialysis</a:t>
            </a:r>
            <a:endParaRPr/>
          </a:p>
          <a:p>
            <a:pPr indent="0" lvl="0" marL="0" rtl="0" algn="l">
              <a:spcBef>
                <a:spcPts val="0"/>
              </a:spcBef>
              <a:spcAft>
                <a:spcPts val="0"/>
              </a:spcAft>
              <a:buNone/>
            </a:pPr>
            <a:r>
              <a:rPr lang="en"/>
              <a:t>Low cost and supportively available pharmacies</a:t>
            </a:r>
            <a:endParaRPr/>
          </a:p>
          <a:p>
            <a:pPr indent="0" lvl="0" marL="0" rtl="0" algn="l">
              <a:spcBef>
                <a:spcPts val="0"/>
              </a:spcBef>
              <a:spcAft>
                <a:spcPts val="0"/>
              </a:spcAft>
              <a:buNone/>
            </a:pPr>
            <a:r>
              <a:rPr lang="en"/>
              <a:t>intentional intergenerational communities with surrogate "grandparents" and young families</a:t>
            </a:r>
            <a:endParaRPr/>
          </a:p>
          <a:p>
            <a:pPr indent="0" lvl="0" marL="0" rtl="0" algn="l">
              <a:spcBef>
                <a:spcPts val="0"/>
              </a:spcBef>
              <a:spcAft>
                <a:spcPts val="0"/>
              </a:spcAft>
              <a:buNone/>
            </a:pPr>
            <a:r>
              <a:rPr lang="en"/>
              <a:t>career ladders in health for poor folks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solidFill>
                <a:srgbClr val="595959"/>
              </a:solidFill>
              <a:latin typeface="Lora"/>
              <a:ea typeface="Lora"/>
              <a:cs typeface="Lora"/>
              <a:sym typeface="Lora"/>
            </a:endParaRPr>
          </a:p>
          <a:p>
            <a:pPr indent="0" lvl="0" marL="0" rtl="0" algn="l">
              <a:spcBef>
                <a:spcPts val="0"/>
              </a:spcBef>
              <a:spcAft>
                <a:spcPts val="0"/>
              </a:spcAft>
              <a:buNone/>
            </a:pPr>
            <a:r>
              <a:t/>
            </a:r>
            <a:endParaRPr sz="1800">
              <a:solidFill>
                <a:srgbClr val="595959"/>
              </a:solidFill>
              <a:latin typeface="Lora"/>
              <a:ea typeface="Lora"/>
              <a:cs typeface="Lora"/>
              <a:sym typeface="Lora"/>
            </a:endParaRPr>
          </a:p>
          <a:p>
            <a:pPr indent="0" lvl="0" marL="0" rtl="0" algn="l">
              <a:spcBef>
                <a:spcPts val="0"/>
              </a:spcBef>
              <a:spcAft>
                <a:spcPts val="0"/>
              </a:spcAft>
              <a:buNone/>
            </a:pPr>
            <a:r>
              <a:t/>
            </a:r>
            <a:endParaRPr sz="1800">
              <a:solidFill>
                <a:srgbClr val="595959"/>
              </a:solidFill>
              <a:latin typeface="Lora"/>
              <a:ea typeface="Lora"/>
              <a:cs typeface="Lora"/>
              <a:sym typeface="Lora"/>
            </a:endParaRPr>
          </a:p>
          <a:p>
            <a:pPr indent="0" lvl="0" marL="0" rtl="0" algn="l">
              <a:spcBef>
                <a:spcPts val="0"/>
              </a:spcBef>
              <a:spcAft>
                <a:spcPts val="0"/>
              </a:spcAft>
              <a:buNone/>
            </a:pPr>
            <a:r>
              <a:t/>
            </a:r>
            <a:endParaRPr sz="1800">
              <a:solidFill>
                <a:srgbClr val="595959"/>
              </a:solidFill>
              <a:latin typeface="Lora"/>
              <a:ea typeface="Lora"/>
              <a:cs typeface="Lora"/>
              <a:sym typeface="Lora"/>
            </a:endParaRPr>
          </a:p>
          <a:p>
            <a:pPr indent="0" lvl="0" marL="0" rtl="0" algn="l">
              <a:spcBef>
                <a:spcPts val="0"/>
              </a:spcBef>
              <a:spcAft>
                <a:spcPts val="0"/>
              </a:spcAft>
              <a:buNone/>
            </a:pPr>
            <a:r>
              <a:t/>
            </a:r>
            <a:endParaRPr sz="1800">
              <a:solidFill>
                <a:srgbClr val="595959"/>
              </a:solidFill>
              <a:latin typeface="Lora"/>
              <a:ea typeface="Lora"/>
              <a:cs typeface="Lora"/>
              <a:sym typeface="Lora"/>
            </a:endParaRPr>
          </a:p>
          <a:p>
            <a:pPr indent="0" lvl="0" marL="0" rtl="0" algn="l">
              <a:spcBef>
                <a:spcPts val="0"/>
              </a:spcBef>
              <a:spcAft>
                <a:spcPts val="0"/>
              </a:spcAft>
              <a:buNone/>
            </a:pPr>
            <a:r>
              <a:t/>
            </a:r>
            <a:endParaRPr sz="18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800">
              <a:solidFill>
                <a:srgbClr val="595959"/>
              </a:solidFill>
              <a:latin typeface="Lora"/>
              <a:ea typeface="Lora"/>
              <a:cs typeface="Lora"/>
              <a:sym typeface="Lora"/>
            </a:endParaRPr>
          </a:p>
          <a:p>
            <a:pPr indent="0" lvl="0" marL="0" rtl="0" algn="l">
              <a:spcBef>
                <a:spcPts val="0"/>
              </a:spcBef>
              <a:spcAft>
                <a:spcPts val="0"/>
              </a:spcAft>
              <a:buNone/>
            </a:pPr>
            <a:r>
              <a:t/>
            </a:r>
            <a:endParaRPr sz="18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800">
              <a:solidFill>
                <a:srgbClr val="595959"/>
              </a:solidFill>
              <a:latin typeface="Lora"/>
              <a:ea typeface="Lora"/>
              <a:cs typeface="Lora"/>
              <a:sym typeface="Lora"/>
            </a:endParaRPr>
          </a:p>
          <a:p>
            <a:pPr indent="0" lvl="0" marL="0" rtl="0" algn="l">
              <a:spcBef>
                <a:spcPts val="0"/>
              </a:spcBef>
              <a:spcAft>
                <a:spcPts val="0"/>
              </a:spcAft>
              <a:buNone/>
            </a:pPr>
            <a:r>
              <a:t/>
            </a:r>
            <a:endParaRPr sz="1800">
              <a:solidFill>
                <a:srgbClr val="595959"/>
              </a:solidFill>
              <a:latin typeface="Lora"/>
              <a:ea typeface="Lora"/>
              <a:cs typeface="Lora"/>
              <a:sym typeface="Lor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b389091824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b389091824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flip to next slide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aa4f8c37c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aa4f8c37c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Lora"/>
                <a:ea typeface="Lora"/>
                <a:cs typeface="Lora"/>
                <a:sym typeface="Lora"/>
              </a:rPr>
              <a:t>Facilitator, please copy and paste participant answers below. For an easier view, drag up the bar above to give more space for speaker notes. (</a:t>
            </a:r>
            <a:r>
              <a:rPr lang="en" sz="1000">
                <a:solidFill>
                  <a:schemeClr val="dk1"/>
                </a:solidFill>
                <a:latin typeface="Lora"/>
                <a:ea typeface="Lora"/>
                <a:cs typeface="Lora"/>
                <a:sym typeface="Lora"/>
              </a:rPr>
              <a:t>20 min)</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lang="en" sz="1000">
                <a:latin typeface="Lora"/>
                <a:ea typeface="Lora"/>
                <a:cs typeface="Lora"/>
                <a:sym typeface="Lora"/>
              </a:rPr>
              <a:t>After collecting all answers, as a group, delete </a:t>
            </a:r>
            <a:r>
              <a:rPr lang="en" sz="1000">
                <a:latin typeface="Lora"/>
                <a:ea typeface="Lora"/>
                <a:cs typeface="Lora"/>
                <a:sym typeface="Lora"/>
              </a:rPr>
              <a:t>duplicates, </a:t>
            </a:r>
            <a:r>
              <a:rPr lang="en" sz="1000">
                <a:latin typeface="Lora"/>
                <a:ea typeface="Lora"/>
                <a:cs typeface="Lora"/>
                <a:sym typeface="Lora"/>
              </a:rPr>
              <a:t>cluster words based on similar themes, and clarify definitions as needed. Then, review and decide where to place drivers deemed relevant on the matrix. You do not need to map all drivers. Feel free to add or delete text boxes above (25 min).</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Legislative: Authority to pay for services</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Political Medicaid expansion</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P/E/E: Housing affordability/availability</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P/E/E: Redlining </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Technological: WIFI availability</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P: Medicare for all, affordable housing</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P/E/E: health inequalities; biased algorithms and policies; shrinking middle class; policy tensions between poor and middle class; transparency of algorithms</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Eviron: places to exercise safely</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E: decarceration</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T: community health workers</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 care coordination</a:t>
            </a:r>
            <a:endParaRPr sz="1300">
              <a:solidFill>
                <a:srgbClr val="595959"/>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300">
                <a:solidFill>
                  <a:srgbClr val="595959"/>
                </a:solidFill>
                <a:latin typeface="Lora"/>
                <a:ea typeface="Lora"/>
                <a:cs typeface="Lora"/>
                <a:sym typeface="Lora"/>
              </a:rPr>
              <a:t>E: pollution;</a:t>
            </a:r>
            <a:r>
              <a:rPr lang="en" sz="600">
                <a:solidFill>
                  <a:schemeClr val="dk1"/>
                </a:solidFill>
              </a:rPr>
              <a:t>breathable air</a:t>
            </a:r>
            <a:endParaRPr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universal, excellent pre-school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Shifts from FFS to MA; Data Accuracy (perception vs reality); digital data collection; use of advanced analytics;  immigration policy; student loan forgiveness in relation to debt and wealth; race relations in the US; COVID-19 outcomes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immigration reform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universal, excellent pre-school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minimum livable wage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Availability of well paying jobs and training programs and/or adapted employment for people with disabilities, mental illness, etc.</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 barriers to preventive care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Availability of interpreters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Availability of interpreters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Availability of community resources to learn English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good public transit</a:t>
            </a:r>
            <a:endParaRPr>
              <a:solidFill>
                <a:schemeClr val="dk1"/>
              </a:solidFill>
            </a:endParaRPr>
          </a:p>
          <a:p>
            <a:pPr indent="0" lvl="0" marL="0" rtl="0" algn="l">
              <a:spcBef>
                <a:spcPts val="0"/>
              </a:spcBef>
              <a:spcAft>
                <a:spcPts val="0"/>
              </a:spcAft>
              <a:buNone/>
            </a:pPr>
            <a:r>
              <a:t/>
            </a:r>
            <a:endParaRPr b="1" sz="1000">
              <a:latin typeface="Lora"/>
              <a:ea typeface="Lora"/>
              <a:cs typeface="Lora"/>
              <a:sym typeface="Lora"/>
            </a:endParaRPr>
          </a:p>
          <a:p>
            <a:pPr indent="0" lvl="0" marL="0" rtl="0" algn="l">
              <a:spcBef>
                <a:spcPts val="0"/>
              </a:spcBef>
              <a:spcAft>
                <a:spcPts val="0"/>
              </a:spcAft>
              <a:buNone/>
            </a:pPr>
            <a:r>
              <a:rPr b="1" lang="en" sz="1000">
                <a:latin typeface="Lora"/>
                <a:ea typeface="Lora"/>
                <a:cs typeface="Lora"/>
                <a:sym typeface="Lora"/>
              </a:rPr>
              <a:t>Political:</a:t>
            </a:r>
            <a:endParaRPr b="1" sz="1000">
              <a:latin typeface="Lora"/>
              <a:ea typeface="Lora"/>
              <a:cs typeface="Lora"/>
              <a:sym typeface="Lora"/>
            </a:endParaRPr>
          </a:p>
          <a:p>
            <a:pPr indent="-292100" lvl="0" marL="457200" rtl="0" algn="l">
              <a:spcBef>
                <a:spcPts val="0"/>
              </a:spcBef>
              <a:spcAft>
                <a:spcPts val="0"/>
              </a:spcAft>
              <a:buSzPts val="1000"/>
              <a:buFont typeface="Lora"/>
              <a:buChar char="●"/>
            </a:pPr>
            <a:r>
              <a:rPr lang="en" sz="1000">
                <a:latin typeface="Lora"/>
                <a:ea typeface="Lora"/>
                <a:cs typeface="Lora"/>
                <a:sym typeface="Lora"/>
              </a:rPr>
              <a:t>Word</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Economic</a:t>
            </a:r>
            <a:r>
              <a:rPr b="1" lang="en" sz="1000">
                <a:solidFill>
                  <a:schemeClr val="dk1"/>
                </a:solidFill>
                <a:latin typeface="Lora"/>
                <a:ea typeface="Lora"/>
                <a:cs typeface="Lora"/>
                <a:sym typeface="Lora"/>
              </a:rPr>
              <a:t>:</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Societal: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Technological: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Legislative:</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Environmental: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latin typeface="Lora"/>
              <a:ea typeface="Lora"/>
              <a:cs typeface="Lora"/>
              <a:sym typeface="Lora"/>
            </a:endParaRPr>
          </a:p>
          <a:p>
            <a:pPr indent="0" lvl="0" marL="0" rtl="0" algn="l">
              <a:lnSpc>
                <a:spcPct val="150000"/>
              </a:lnSpc>
              <a:spcBef>
                <a:spcPts val="0"/>
              </a:spcBef>
              <a:spcAft>
                <a:spcPts val="0"/>
              </a:spcAft>
              <a:buClr>
                <a:schemeClr val="dk1"/>
              </a:buClr>
              <a:buSzPts val="1100"/>
              <a:buFont typeface="Arial"/>
              <a:buNone/>
            </a:pPr>
            <a:r>
              <a:t/>
            </a:r>
            <a:endParaRPr sz="1000">
              <a:latin typeface="Lora"/>
              <a:ea typeface="Lora"/>
              <a:cs typeface="Lora"/>
              <a:sym typeface="Lora"/>
            </a:endParaRPr>
          </a:p>
          <a:p>
            <a:pPr indent="0" lvl="0" marL="0" rtl="0" algn="l">
              <a:lnSpc>
                <a:spcPct val="150000"/>
              </a:lnSpc>
              <a:spcBef>
                <a:spcPts val="1600"/>
              </a:spcBef>
              <a:spcAft>
                <a:spcPts val="0"/>
              </a:spcAft>
              <a:buClr>
                <a:schemeClr val="dk1"/>
              </a:buClr>
              <a:buSzPts val="1100"/>
              <a:buFont typeface="Arial"/>
              <a:buNone/>
            </a:pPr>
            <a:r>
              <a:t/>
            </a:r>
            <a:endParaRPr sz="1000">
              <a:latin typeface="Lora"/>
              <a:ea typeface="Lora"/>
              <a:cs typeface="Lora"/>
              <a:sym typeface="Lora"/>
            </a:endParaRPr>
          </a:p>
          <a:p>
            <a:pPr indent="0" lvl="0" marL="0" rtl="0" algn="l">
              <a:spcBef>
                <a:spcPts val="1600"/>
              </a:spcBef>
              <a:spcAft>
                <a:spcPts val="0"/>
              </a:spcAft>
              <a:buNone/>
            </a:pPr>
            <a:r>
              <a:t/>
            </a:r>
            <a:endParaRPr sz="1000">
              <a:latin typeface="Lora"/>
              <a:ea typeface="Lora"/>
              <a:cs typeface="Lora"/>
              <a:sym typeface="Lora"/>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b48b3d42c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b48b3d42c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b48b3d42c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b48b3d42c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aa12dfac38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aa12dfac38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Bob</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b48b3d42ca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b48b3d42ca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latin typeface="Lora"/>
                <a:ea typeface="Lora"/>
                <a:cs typeface="Lora"/>
                <a:sym typeface="Lora"/>
              </a:rPr>
              <a:t>Facilitator leave this slide up for the 5 minutes.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b48b3d42ca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b48b3d42ca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flip to next slide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b48b3d42ca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b48b3d42c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(20 min)</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State v. National - payment is national, but local is diff; tension of which policy actor should be implementing payment models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Inability to increase funding (P/ E driver)  = FEDERALISM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Funding Caps (seperate from Federalism)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Data Capture and Share, structure / uniformity / standards individual level information of social services / needs (Tech/ societal)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Who “rules” standards - EHR’s or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Data Privacy, homelessness or poverty, pre-existing social needs and how that would inform insurance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CMS mandating collection of Zcodes and difficulty implementing due to incomplete EHRs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Health equity - maybe allow more data collection, maybe not (Political priority)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NYT Senator Dear Colleague - ID race, ethnicities, disparities and it’s treatment - integrated / not into payment programs (Legislative / Exec Branch)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COVID has brought disparity to the front; Health equity visible part of vaccine strategy; how to communicate and implement it</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Health literacy - accessing care, receiving treatment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Access to Care - are we thinking upstream enough (societal)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Health services focus not Social Services component; will it be ineffective without the other - wrong pocket problem, spend money in education and save money in health outcomes; coordinating admin and funding levels </a:t>
            </a:r>
            <a:endParaRPr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Integrating health and social service ADMIN</a:t>
            </a:r>
            <a:endParaRPr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Integrating health and social service FUNDING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Are we adjusting for social needs or just stratifying for social need? If your just adjusting for social needs your masking social disparities; if stratifying than other issues; CMS has integrated rural hospitals payments into their hospital Value-based purchasing system </a:t>
            </a:r>
            <a:endParaRPr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Adjustment v. Stratification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How do international systems provide applicability towards U.S.? (side bar) </a:t>
            </a:r>
            <a:endParaRPr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Modeling after international systems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After collecting all answers, as a group, delete duplicates, cluster words based on similar themes, and clarify definitions as needed. Then, review and decide where to place drivers deemed relevant on the matrix. You do not need to map all drivers. Feel free to add or delete text boxes above (25 min).</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latin typeface="Lora"/>
                <a:ea typeface="Lora"/>
                <a:cs typeface="Lora"/>
                <a:sym typeface="Lora"/>
              </a:rPr>
              <a:t>Political:</a:t>
            </a:r>
            <a:endParaRPr b="1" sz="1000">
              <a:latin typeface="Lora"/>
              <a:ea typeface="Lora"/>
              <a:cs typeface="Lora"/>
              <a:sym typeface="Lora"/>
            </a:endParaRPr>
          </a:p>
          <a:p>
            <a:pPr indent="-292100" lvl="0" marL="457200" rtl="0" algn="l">
              <a:spcBef>
                <a:spcPts val="0"/>
              </a:spcBef>
              <a:spcAft>
                <a:spcPts val="0"/>
              </a:spcAft>
              <a:buSzPts val="1000"/>
              <a:buFont typeface="Lora"/>
              <a:buChar char="●"/>
            </a:pPr>
            <a:r>
              <a:rPr lang="en" sz="1000">
                <a:latin typeface="Lora"/>
                <a:ea typeface="Lora"/>
                <a:cs typeface="Lora"/>
                <a:sym typeface="Lora"/>
              </a:rPr>
              <a:t>Word</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Economic:</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Societal: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Technological: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Legislative:</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Environmental: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latin typeface="Lora"/>
              <a:ea typeface="Lora"/>
              <a:cs typeface="Lora"/>
              <a:sym typeface="Lora"/>
            </a:endParaRPr>
          </a:p>
          <a:p>
            <a:pPr indent="0" lvl="0" marL="0" rtl="0" algn="l">
              <a:lnSpc>
                <a:spcPct val="150000"/>
              </a:lnSpc>
              <a:spcBef>
                <a:spcPts val="0"/>
              </a:spcBef>
              <a:spcAft>
                <a:spcPts val="0"/>
              </a:spcAft>
              <a:buClr>
                <a:schemeClr val="dk1"/>
              </a:buClr>
              <a:buSzPts val="1100"/>
              <a:buFont typeface="Arial"/>
              <a:buNone/>
            </a:pPr>
            <a:r>
              <a:t/>
            </a:r>
            <a:endParaRPr sz="1000">
              <a:latin typeface="Lora"/>
              <a:ea typeface="Lora"/>
              <a:cs typeface="Lora"/>
              <a:sym typeface="Lora"/>
            </a:endParaRPr>
          </a:p>
          <a:p>
            <a:pPr indent="0" lvl="0" marL="0" rtl="0" algn="l">
              <a:lnSpc>
                <a:spcPct val="150000"/>
              </a:lnSpc>
              <a:spcBef>
                <a:spcPts val="1600"/>
              </a:spcBef>
              <a:spcAft>
                <a:spcPts val="0"/>
              </a:spcAft>
              <a:buClr>
                <a:schemeClr val="dk1"/>
              </a:buClr>
              <a:buSzPts val="1100"/>
              <a:buFont typeface="Arial"/>
              <a:buNone/>
            </a:pPr>
            <a:r>
              <a:t/>
            </a:r>
            <a:endParaRPr sz="1000">
              <a:latin typeface="Lora"/>
              <a:ea typeface="Lora"/>
              <a:cs typeface="Lora"/>
              <a:sym typeface="Lora"/>
            </a:endParaRPr>
          </a:p>
          <a:p>
            <a:pPr indent="0" lvl="0" marL="0" rtl="0" algn="l">
              <a:spcBef>
                <a:spcPts val="1600"/>
              </a:spcBef>
              <a:spcAft>
                <a:spcPts val="0"/>
              </a:spcAft>
              <a:buNone/>
            </a:pPr>
            <a:r>
              <a:t/>
            </a:r>
            <a:endParaRPr sz="1000">
              <a:latin typeface="Lora"/>
              <a:ea typeface="Lora"/>
              <a:cs typeface="Lora"/>
              <a:sym typeface="Lora"/>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b48b3d42ca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b48b3d42ca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b48b3d42ca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b48b3d42ca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b48b3d42ca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b48b3d42ca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latin typeface="Lora"/>
                <a:ea typeface="Lora"/>
                <a:cs typeface="Lora"/>
                <a:sym typeface="Lora"/>
              </a:rPr>
              <a:t>Facilitator leave this slide up for the 5 minutes.</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b48b3d42ca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b48b3d42ca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flip to next slide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b48b3d42ca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b48b3d42ca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(20 min)</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After collecting all answers, as a group, delete duplicates, cluster words based on similar themes, and clarify definitions as needed. Then, review and decide where to place drivers deemed relevant on the matrix. You do not need to map all drivers. Feel free to add or delete text boxes above (25 min).</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latin typeface="Lora"/>
                <a:ea typeface="Lora"/>
                <a:cs typeface="Lora"/>
                <a:sym typeface="Lora"/>
              </a:rPr>
              <a:t>Political:</a:t>
            </a:r>
            <a:endParaRPr b="1" sz="1000">
              <a:latin typeface="Lora"/>
              <a:ea typeface="Lora"/>
              <a:cs typeface="Lora"/>
              <a:sym typeface="Lora"/>
            </a:endParaRPr>
          </a:p>
          <a:p>
            <a:pPr indent="-292100" lvl="0" marL="457200" rtl="0" algn="l">
              <a:spcBef>
                <a:spcPts val="0"/>
              </a:spcBef>
              <a:spcAft>
                <a:spcPts val="0"/>
              </a:spcAft>
              <a:buSzPts val="1000"/>
              <a:buFont typeface="Lora"/>
              <a:buChar char="●"/>
            </a:pPr>
            <a:r>
              <a:rPr lang="en" sz="1000">
                <a:latin typeface="Lora"/>
                <a:ea typeface="Lora"/>
                <a:cs typeface="Lora"/>
                <a:sym typeface="Lora"/>
              </a:rPr>
              <a:t>Word</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Economic:</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Societal: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Technological: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Legislative:</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Environmental: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latin typeface="Lora"/>
              <a:ea typeface="Lora"/>
              <a:cs typeface="Lora"/>
              <a:sym typeface="Lora"/>
            </a:endParaRPr>
          </a:p>
          <a:p>
            <a:pPr indent="0" lvl="0" marL="0" rtl="0" algn="l">
              <a:lnSpc>
                <a:spcPct val="150000"/>
              </a:lnSpc>
              <a:spcBef>
                <a:spcPts val="0"/>
              </a:spcBef>
              <a:spcAft>
                <a:spcPts val="0"/>
              </a:spcAft>
              <a:buClr>
                <a:schemeClr val="dk1"/>
              </a:buClr>
              <a:buSzPts val="1100"/>
              <a:buFont typeface="Arial"/>
              <a:buNone/>
            </a:pPr>
            <a:r>
              <a:t/>
            </a:r>
            <a:endParaRPr sz="1000">
              <a:latin typeface="Lora"/>
              <a:ea typeface="Lora"/>
              <a:cs typeface="Lora"/>
              <a:sym typeface="Lora"/>
            </a:endParaRPr>
          </a:p>
          <a:p>
            <a:pPr indent="0" lvl="0" marL="0" rtl="0" algn="l">
              <a:lnSpc>
                <a:spcPct val="150000"/>
              </a:lnSpc>
              <a:spcBef>
                <a:spcPts val="1600"/>
              </a:spcBef>
              <a:spcAft>
                <a:spcPts val="0"/>
              </a:spcAft>
              <a:buClr>
                <a:schemeClr val="dk1"/>
              </a:buClr>
              <a:buSzPts val="1100"/>
              <a:buFont typeface="Arial"/>
              <a:buNone/>
            </a:pPr>
            <a:r>
              <a:t/>
            </a:r>
            <a:endParaRPr sz="1000">
              <a:latin typeface="Lora"/>
              <a:ea typeface="Lora"/>
              <a:cs typeface="Lora"/>
              <a:sym typeface="Lora"/>
            </a:endParaRPr>
          </a:p>
          <a:p>
            <a:pPr indent="0" lvl="0" marL="0" rtl="0" algn="l">
              <a:spcBef>
                <a:spcPts val="1600"/>
              </a:spcBef>
              <a:spcAft>
                <a:spcPts val="0"/>
              </a:spcAft>
              <a:buNone/>
            </a:pPr>
            <a:r>
              <a:t/>
            </a:r>
            <a:endParaRPr sz="1000">
              <a:latin typeface="Lora"/>
              <a:ea typeface="Lora"/>
              <a:cs typeface="Lora"/>
              <a:sym typeface="Lora"/>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b48b3d42ca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b48b3d42ca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b48b3d42ca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b48b3d42ca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aa12dfac38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aa12dfac38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Bob</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b48b3d42ca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b48b3d42ca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latin typeface="Lora"/>
                <a:ea typeface="Lora"/>
                <a:cs typeface="Lora"/>
                <a:sym typeface="Lora"/>
              </a:rPr>
              <a:t>Facilitator leave this slide up for the 5 minutes.</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b48b3d42ca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b48b3d42ca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flip to next slide</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b48b3d42ca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b48b3d42ca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(20 min)</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After collecting all answers, as a group, delete duplicates, cluster words based on similar themes, and clarify definitions as needed. Then, review and decide where to place drivers deemed relevant on the matrix. You do not need to map all drivers. Feel free to add or delete text boxes above (25 min).</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latin typeface="Lora"/>
                <a:ea typeface="Lora"/>
                <a:cs typeface="Lora"/>
                <a:sym typeface="Lora"/>
              </a:rPr>
              <a:t>Political:</a:t>
            </a:r>
            <a:endParaRPr b="1" sz="1000">
              <a:latin typeface="Lora"/>
              <a:ea typeface="Lora"/>
              <a:cs typeface="Lora"/>
              <a:sym typeface="Lora"/>
            </a:endParaRPr>
          </a:p>
          <a:p>
            <a:pPr indent="-292100" lvl="0" marL="457200" rtl="0" algn="l">
              <a:spcBef>
                <a:spcPts val="0"/>
              </a:spcBef>
              <a:spcAft>
                <a:spcPts val="0"/>
              </a:spcAft>
              <a:buSzPts val="1000"/>
              <a:buFont typeface="Lora"/>
              <a:buChar char="●"/>
            </a:pPr>
            <a:r>
              <a:rPr lang="en" sz="1000">
                <a:latin typeface="Lora"/>
                <a:ea typeface="Lora"/>
                <a:cs typeface="Lora"/>
                <a:sym typeface="Lora"/>
              </a:rPr>
              <a:t>Word</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Economic:</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Societal: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Technological: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Legislative:</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Environmental: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latin typeface="Lora"/>
              <a:ea typeface="Lora"/>
              <a:cs typeface="Lora"/>
              <a:sym typeface="Lora"/>
            </a:endParaRPr>
          </a:p>
          <a:p>
            <a:pPr indent="0" lvl="0" marL="0" rtl="0" algn="l">
              <a:lnSpc>
                <a:spcPct val="150000"/>
              </a:lnSpc>
              <a:spcBef>
                <a:spcPts val="0"/>
              </a:spcBef>
              <a:spcAft>
                <a:spcPts val="0"/>
              </a:spcAft>
              <a:buClr>
                <a:schemeClr val="dk1"/>
              </a:buClr>
              <a:buSzPts val="1100"/>
              <a:buFont typeface="Arial"/>
              <a:buNone/>
            </a:pPr>
            <a:r>
              <a:t/>
            </a:r>
            <a:endParaRPr sz="1000">
              <a:latin typeface="Lora"/>
              <a:ea typeface="Lora"/>
              <a:cs typeface="Lora"/>
              <a:sym typeface="Lora"/>
            </a:endParaRPr>
          </a:p>
          <a:p>
            <a:pPr indent="0" lvl="0" marL="0" rtl="0" algn="l">
              <a:lnSpc>
                <a:spcPct val="150000"/>
              </a:lnSpc>
              <a:spcBef>
                <a:spcPts val="1600"/>
              </a:spcBef>
              <a:spcAft>
                <a:spcPts val="0"/>
              </a:spcAft>
              <a:buClr>
                <a:schemeClr val="dk1"/>
              </a:buClr>
              <a:buSzPts val="1100"/>
              <a:buFont typeface="Arial"/>
              <a:buNone/>
            </a:pPr>
            <a:r>
              <a:t/>
            </a:r>
            <a:endParaRPr sz="1000">
              <a:latin typeface="Lora"/>
              <a:ea typeface="Lora"/>
              <a:cs typeface="Lora"/>
              <a:sym typeface="Lora"/>
            </a:endParaRPr>
          </a:p>
          <a:p>
            <a:pPr indent="0" lvl="0" marL="0" rtl="0" algn="l">
              <a:spcBef>
                <a:spcPts val="1600"/>
              </a:spcBef>
              <a:spcAft>
                <a:spcPts val="0"/>
              </a:spcAft>
              <a:buNone/>
            </a:pPr>
            <a:r>
              <a:t/>
            </a:r>
            <a:endParaRPr sz="1000">
              <a:latin typeface="Lora"/>
              <a:ea typeface="Lora"/>
              <a:cs typeface="Lora"/>
              <a:sym typeface="Lora"/>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b48b3d42ca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b48b3d42ca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aa12dfac38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aa12dfac38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b48b3d42ca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b48b3d42ca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(20 min)</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After collecting all answers, as a group, delete duplicates, cluster words based on similar themes, and clarify definitions as needed. Then, review and decide where to place drivers deemed relevant on the matrix. You do not need to map all drivers. Feel free to add or delete text boxes above (25 min).</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latin typeface="Lora"/>
                <a:ea typeface="Lora"/>
                <a:cs typeface="Lora"/>
                <a:sym typeface="Lora"/>
              </a:rPr>
              <a:t>Political:</a:t>
            </a:r>
            <a:endParaRPr b="1" sz="1000">
              <a:latin typeface="Lora"/>
              <a:ea typeface="Lora"/>
              <a:cs typeface="Lora"/>
              <a:sym typeface="Lora"/>
            </a:endParaRPr>
          </a:p>
          <a:p>
            <a:pPr indent="-292100" lvl="0" marL="457200" rtl="0" algn="l">
              <a:spcBef>
                <a:spcPts val="0"/>
              </a:spcBef>
              <a:spcAft>
                <a:spcPts val="0"/>
              </a:spcAft>
              <a:buSzPts val="1000"/>
              <a:buFont typeface="Lora"/>
              <a:buChar char="●"/>
            </a:pPr>
            <a:r>
              <a:rPr lang="en" sz="1000">
                <a:latin typeface="Lora"/>
                <a:ea typeface="Lora"/>
                <a:cs typeface="Lora"/>
                <a:sym typeface="Lora"/>
              </a:rPr>
              <a:t>Word</a:t>
            </a:r>
            <a:endParaRPr sz="1000">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Economic:</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Societal: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Technological: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Legislative:</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Environmental:</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latin typeface="Lora"/>
              <a:ea typeface="Lora"/>
              <a:cs typeface="Lora"/>
              <a:sym typeface="Lora"/>
            </a:endParaRPr>
          </a:p>
          <a:p>
            <a:pPr indent="0" lvl="0" marL="0" rtl="0" algn="l">
              <a:lnSpc>
                <a:spcPct val="150000"/>
              </a:lnSpc>
              <a:spcBef>
                <a:spcPts val="0"/>
              </a:spcBef>
              <a:spcAft>
                <a:spcPts val="0"/>
              </a:spcAft>
              <a:buClr>
                <a:schemeClr val="dk1"/>
              </a:buClr>
              <a:buSzPts val="1100"/>
              <a:buFont typeface="Arial"/>
              <a:buNone/>
            </a:pPr>
            <a:r>
              <a:t/>
            </a:r>
            <a:endParaRPr sz="1000">
              <a:latin typeface="Lora"/>
              <a:ea typeface="Lora"/>
              <a:cs typeface="Lora"/>
              <a:sym typeface="Lora"/>
            </a:endParaRPr>
          </a:p>
          <a:p>
            <a:pPr indent="0" lvl="0" marL="0" rtl="0" algn="l">
              <a:lnSpc>
                <a:spcPct val="150000"/>
              </a:lnSpc>
              <a:spcBef>
                <a:spcPts val="1600"/>
              </a:spcBef>
              <a:spcAft>
                <a:spcPts val="0"/>
              </a:spcAft>
              <a:buClr>
                <a:schemeClr val="dk1"/>
              </a:buClr>
              <a:buSzPts val="1100"/>
              <a:buFont typeface="Arial"/>
              <a:buNone/>
            </a:pPr>
            <a:r>
              <a:t/>
            </a:r>
            <a:endParaRPr sz="1000">
              <a:latin typeface="Lora"/>
              <a:ea typeface="Lora"/>
              <a:cs typeface="Lora"/>
              <a:sym typeface="Lora"/>
            </a:endParaRPr>
          </a:p>
          <a:p>
            <a:pPr indent="0" lvl="0" marL="0" rtl="0" algn="l">
              <a:spcBef>
                <a:spcPts val="1600"/>
              </a:spcBef>
              <a:spcAft>
                <a:spcPts val="0"/>
              </a:spcAft>
              <a:buNone/>
            </a:pPr>
            <a:r>
              <a:t/>
            </a:r>
            <a:endParaRPr sz="1000">
              <a:latin typeface="Lora"/>
              <a:ea typeface="Lora"/>
              <a:cs typeface="Lora"/>
              <a:sym typeface="Lora"/>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aa12dfac38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aa12dfac38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aa4f8c37c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aa4f8c37c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b389091824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b389091824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																									Chad			David			Arlene			Tamyra	Rank</a:t>
            </a:r>
            <a:endParaRPr sz="2000"/>
          </a:p>
          <a:p>
            <a:pPr indent="0" lvl="0" marL="0" rtl="0" algn="l">
              <a:spcBef>
                <a:spcPts val="0"/>
              </a:spcBef>
              <a:spcAft>
                <a:spcPts val="0"/>
              </a:spcAft>
              <a:buNone/>
            </a:pPr>
            <a:r>
              <a:rPr lang="en" sz="2000">
                <a:solidFill>
                  <a:srgbClr val="1155CC"/>
                </a:solidFill>
              </a:rPr>
              <a:t>1. Data standards</a:t>
            </a:r>
            <a:r>
              <a:rPr lang="en" sz="2000"/>
              <a:t>																					</a:t>
            </a:r>
            <a:r>
              <a:rPr lang="en" sz="2000">
                <a:solidFill>
                  <a:srgbClr val="1155CC"/>
                </a:solidFill>
              </a:rPr>
              <a:t>High			High			High			High 	2</a:t>
            </a:r>
            <a:endParaRPr sz="2000">
              <a:solidFill>
                <a:srgbClr val="1155CC"/>
              </a:solidFill>
            </a:endParaRPr>
          </a:p>
          <a:p>
            <a:pPr indent="0" lvl="0" marL="0" rtl="0" algn="l">
              <a:spcBef>
                <a:spcPts val="0"/>
              </a:spcBef>
              <a:spcAft>
                <a:spcPts val="0"/>
              </a:spcAft>
              <a:buNone/>
            </a:pPr>
            <a:r>
              <a:rPr lang="en" sz="2000"/>
              <a:t>	1.a. Need standards to apply to EHR vendors to enable evaluation, care support, interop</a:t>
            </a:r>
            <a:endParaRPr sz="2000"/>
          </a:p>
          <a:p>
            <a:pPr indent="0" lvl="0" marL="0" rtl="0" algn="l">
              <a:spcBef>
                <a:spcPts val="0"/>
              </a:spcBef>
              <a:spcAft>
                <a:spcPts val="0"/>
              </a:spcAft>
              <a:buClr>
                <a:schemeClr val="dk1"/>
              </a:buClr>
              <a:buSzPts val="1100"/>
              <a:buFont typeface="Arial"/>
              <a:buNone/>
            </a:pPr>
            <a:r>
              <a:rPr lang="en" sz="2000"/>
              <a:t>	1.b. Need common SDH data for adjustment</a:t>
            </a:r>
            <a:endParaRPr sz="2000"/>
          </a:p>
          <a:p>
            <a:pPr indent="0" lvl="0" marL="0" rtl="0" algn="l">
              <a:spcBef>
                <a:spcPts val="0"/>
              </a:spcBef>
              <a:spcAft>
                <a:spcPts val="0"/>
              </a:spcAft>
              <a:buNone/>
            </a:pPr>
            <a:r>
              <a:rPr lang="en" sz="2000">
                <a:solidFill>
                  <a:srgbClr val="1155CC"/>
                </a:solidFill>
              </a:rPr>
              <a:t>2. Political will of government	</a:t>
            </a:r>
            <a:r>
              <a:rPr lang="en" sz="2000"/>
              <a:t>																	</a:t>
            </a:r>
            <a:r>
              <a:rPr lang="en" sz="2000">
                <a:solidFill>
                  <a:srgbClr val="1155CC"/>
                </a:solidFill>
              </a:rPr>
              <a:t>High			Medium			High			High 	1</a:t>
            </a:r>
            <a:endParaRPr sz="2000">
              <a:solidFill>
                <a:srgbClr val="1155CC"/>
              </a:solidFill>
            </a:endParaRPr>
          </a:p>
          <a:p>
            <a:pPr indent="0" lvl="0" marL="0" rtl="0" algn="l">
              <a:spcBef>
                <a:spcPts val="0"/>
              </a:spcBef>
              <a:spcAft>
                <a:spcPts val="0"/>
              </a:spcAft>
              <a:buClr>
                <a:schemeClr val="dk1"/>
              </a:buClr>
              <a:buSzPts val="1100"/>
              <a:buFont typeface="Arial"/>
              <a:buNone/>
            </a:pPr>
            <a:r>
              <a:rPr lang="en" sz="2000"/>
              <a:t>	2a. Rule-making process dependent on political will of stakeholders</a:t>
            </a:r>
            <a:endParaRPr sz="2000"/>
          </a:p>
          <a:p>
            <a:pPr indent="0" lvl="0" marL="0" rtl="0" algn="l">
              <a:spcBef>
                <a:spcPts val="0"/>
              </a:spcBef>
              <a:spcAft>
                <a:spcPts val="0"/>
              </a:spcAft>
              <a:buNone/>
            </a:pPr>
            <a:r>
              <a:rPr lang="en" sz="2000">
                <a:solidFill>
                  <a:srgbClr val="1155CC"/>
                </a:solidFill>
              </a:rPr>
              <a:t>3. Measurement methodology overall 																High			High			High			High 	3</a:t>
            </a:r>
            <a:endParaRPr sz="2000">
              <a:solidFill>
                <a:srgbClr val="1155CC"/>
              </a:solidFill>
            </a:endParaRPr>
          </a:p>
          <a:p>
            <a:pPr indent="0" lvl="0" marL="0" rtl="0" algn="l">
              <a:spcBef>
                <a:spcPts val="0"/>
              </a:spcBef>
              <a:spcAft>
                <a:spcPts val="0"/>
              </a:spcAft>
              <a:buNone/>
            </a:pPr>
            <a:r>
              <a:rPr lang="en" sz="2000"/>
              <a:t>	3.a. Developing health equity measures and improvement</a:t>
            </a:r>
            <a:endParaRPr sz="2000"/>
          </a:p>
          <a:p>
            <a:pPr indent="0" lvl="0" marL="0" rtl="0" algn="l">
              <a:spcBef>
                <a:spcPts val="0"/>
              </a:spcBef>
              <a:spcAft>
                <a:spcPts val="0"/>
              </a:spcAft>
              <a:buClr>
                <a:schemeClr val="dk1"/>
              </a:buClr>
              <a:buSzPts val="1100"/>
              <a:buFont typeface="Arial"/>
              <a:buNone/>
            </a:pPr>
            <a:r>
              <a:rPr lang="en" sz="2000"/>
              <a:t>	3.b. How SDH data are employed to adjust payments</a:t>
            </a:r>
            <a:endParaRPr sz="2000"/>
          </a:p>
          <a:p>
            <a:pPr indent="0" lvl="0" marL="0" rtl="0" algn="l">
              <a:spcBef>
                <a:spcPts val="0"/>
              </a:spcBef>
              <a:spcAft>
                <a:spcPts val="0"/>
              </a:spcAft>
              <a:buNone/>
            </a:pPr>
            <a:r>
              <a:rPr lang="en" sz="2000">
                <a:solidFill>
                  <a:srgbClr val="1155CC"/>
                </a:solidFill>
              </a:rPr>
              <a:t>4. Regulation to ensure equity dollars go to improve health/health care of vulnerable populations		High			High			High			High 	4</a:t>
            </a:r>
            <a:endParaRPr sz="2000">
              <a:solidFill>
                <a:srgbClr val="1155CC"/>
              </a:solidFill>
            </a:endParaRPr>
          </a:p>
          <a:p>
            <a:pPr indent="0" lvl="0" marL="0" rtl="0" algn="l">
              <a:spcBef>
                <a:spcPts val="0"/>
              </a:spcBef>
              <a:spcAft>
                <a:spcPts val="0"/>
              </a:spcAft>
              <a:buNone/>
            </a:pPr>
            <a:r>
              <a:rPr lang="en" sz="2000"/>
              <a:t>	4.a. Dollars go to plans that need them</a:t>
            </a:r>
            <a:endParaRPr sz="2000"/>
          </a:p>
          <a:p>
            <a:pPr indent="0" lvl="0" marL="0" rtl="0" algn="l">
              <a:spcBef>
                <a:spcPts val="0"/>
              </a:spcBef>
              <a:spcAft>
                <a:spcPts val="0"/>
              </a:spcAft>
              <a:buNone/>
            </a:pPr>
            <a:r>
              <a:rPr lang="en" sz="2000"/>
              <a:t>	4.b. They apply them to their high-need patients</a:t>
            </a:r>
            <a:endParaRPr sz="2000"/>
          </a:p>
          <a:p>
            <a:pPr indent="0" lvl="0" marL="0" rtl="0" algn="l">
              <a:spcBef>
                <a:spcPts val="0"/>
              </a:spcBef>
              <a:spcAft>
                <a:spcPts val="0"/>
              </a:spcAft>
              <a:buNone/>
            </a:pPr>
            <a:r>
              <a:rPr lang="en" sz="2000"/>
              <a:t>	4.c. They receive enough to meet patient needs</a:t>
            </a:r>
            <a:endParaRPr sz="2000"/>
          </a:p>
          <a:p>
            <a:pPr indent="0" lvl="0" marL="0" rtl="0" algn="l">
              <a:spcBef>
                <a:spcPts val="0"/>
              </a:spcBef>
              <a:spcAft>
                <a:spcPts val="0"/>
              </a:spcAft>
              <a:buNone/>
            </a:pPr>
            <a:r>
              <a:rPr lang="en" sz="2000"/>
              <a:t>	4.d. They apply them in ways that serve patient needs</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Constraint: payment adjustment based on small-area measures; social needs to be met based on patient’s particulars</a:t>
            </a:r>
            <a:endParaRPr sz="2000"/>
          </a:p>
          <a:p>
            <a:pPr indent="0" lvl="0" marL="0" rtl="0" algn="l">
              <a:spcBef>
                <a:spcPts val="0"/>
              </a:spcBef>
              <a:spcAft>
                <a:spcPts val="0"/>
              </a:spcAft>
              <a:buClr>
                <a:schemeClr val="dk1"/>
              </a:buClr>
              <a:buSzPts val="1100"/>
              <a:buFont typeface="Arial"/>
              <a:buNone/>
            </a:pPr>
            <a:r>
              <a:rPr lang="en" sz="2000"/>
              <a:t>We’re not addressing resource needs for social services and community organizations to whom this process will direct more referrals and requests for help</a:t>
            </a:r>
            <a:endParaRPr sz="20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aa4f8c37c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aa4f8c37c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aa12dfac38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aa12dfac38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Copy and paste these into the chat: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Future Policy That Accounts for Social Risk in CMS Payments Should…</a:t>
            </a:r>
            <a:endParaRPr/>
          </a:p>
          <a:p>
            <a:pPr indent="-298450" lvl="0" marL="457200" rtl="0" algn="l">
              <a:spcBef>
                <a:spcPts val="0"/>
              </a:spcBef>
              <a:spcAft>
                <a:spcPts val="0"/>
              </a:spcAft>
              <a:buSzPts val="1100"/>
              <a:buChar char="●"/>
            </a:pPr>
            <a:r>
              <a:rPr lang="en"/>
              <a:t>Be adjusted for social determinants of health; the policy should aim to resolve patients’ social risk and support community interventions</a:t>
            </a:r>
            <a:br>
              <a:rPr lang="en"/>
            </a:br>
            <a:endParaRPr/>
          </a:p>
          <a:p>
            <a:pPr indent="-298450" lvl="0" marL="457200" rtl="0" algn="l">
              <a:spcBef>
                <a:spcPts val="0"/>
              </a:spcBef>
              <a:spcAft>
                <a:spcPts val="0"/>
              </a:spcAft>
              <a:buSzPts val="1100"/>
              <a:buChar char="●"/>
            </a:pPr>
            <a:r>
              <a:rPr lang="en"/>
              <a:t>Be proportional to area disadvantage and designed to address social needs, not just reflective of usual, related healthcare costs</a:t>
            </a:r>
            <a:br>
              <a:rPr lang="en"/>
            </a:br>
            <a:endParaRPr/>
          </a:p>
          <a:p>
            <a:pPr indent="-298450" lvl="0" marL="457200" rtl="0" algn="l">
              <a:spcBef>
                <a:spcPts val="0"/>
              </a:spcBef>
              <a:spcAft>
                <a:spcPts val="0"/>
              </a:spcAft>
              <a:buSzPts val="1100"/>
              <a:buChar char="●"/>
            </a:pPr>
            <a:r>
              <a:rPr lang="en"/>
              <a:t>Have geographic, small-area indices that are created based on patient and population outcomes, and will be a viable, reliable, sustainable mechanism for payment adjustments</a:t>
            </a:r>
            <a:endParaRPr/>
          </a:p>
          <a:p>
            <a:pPr indent="-298450" lvl="0" marL="457200" rtl="0" algn="l">
              <a:spcBef>
                <a:spcPts val="0"/>
              </a:spcBef>
              <a:spcAft>
                <a:spcPts val="0"/>
              </a:spcAft>
              <a:buSzPts val="1100"/>
              <a:buChar char="●"/>
            </a:pPr>
            <a:r>
              <a:rPr lang="en"/>
              <a:t>Reduce burden for providers, payers, states and reduce inequities between states created by the current process</a:t>
            </a:r>
            <a:br>
              <a:rPr lang="en"/>
            </a:br>
            <a:endParaRPr/>
          </a:p>
          <a:p>
            <a:pPr indent="-298450" lvl="0" marL="457200" rtl="0" algn="l">
              <a:spcBef>
                <a:spcPts val="0"/>
              </a:spcBef>
              <a:spcAft>
                <a:spcPts val="0"/>
              </a:spcAft>
              <a:buSzPts val="1100"/>
              <a:buChar char="●"/>
            </a:pPr>
            <a:r>
              <a:rPr lang="en"/>
              <a:t>Have funders predefine the goals of reduced total cost and improved patient health outcomes at the outset and use these to titrate funding rather than simply looking for cost offsets that do not align with accountability or expectations of meeting SDH needs</a:t>
            </a:r>
            <a:endParaRPr/>
          </a:p>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b389091824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b389091824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Risk adjustment needs to be tested</a:t>
            </a:r>
            <a:endParaRPr sz="1600"/>
          </a:p>
          <a:p>
            <a:pPr indent="0" lvl="0" marL="0" rtl="0" algn="l">
              <a:spcBef>
                <a:spcPts val="0"/>
              </a:spcBef>
              <a:spcAft>
                <a:spcPts val="0"/>
              </a:spcAft>
              <a:buNone/>
            </a:pPr>
            <a:r>
              <a:rPr lang="en" sz="1600"/>
              <a:t>Who is provider? Institution or clinician</a:t>
            </a:r>
            <a:endParaRPr sz="1600"/>
          </a:p>
          <a:p>
            <a:pPr indent="0" lvl="0" marL="0" rtl="0" algn="l">
              <a:spcBef>
                <a:spcPts val="0"/>
              </a:spcBef>
              <a:spcAft>
                <a:spcPts val="0"/>
              </a:spcAft>
              <a:buNone/>
            </a:pPr>
            <a:r>
              <a:rPr lang="en" sz="1600"/>
              <a:t>Shared risk outcome model?</a:t>
            </a:r>
            <a:endParaRPr sz="1600"/>
          </a:p>
          <a:p>
            <a:pPr indent="0" lvl="0" marL="0" rtl="0" algn="l">
              <a:spcBef>
                <a:spcPts val="0"/>
              </a:spcBef>
              <a:spcAft>
                <a:spcPts val="0"/>
              </a:spcAft>
              <a:buNone/>
            </a:pPr>
            <a:r>
              <a:rPr lang="en" sz="1600"/>
              <a:t>Track where increased spending w/ positive impact on outcomes</a:t>
            </a:r>
            <a:endParaRPr sz="1600"/>
          </a:p>
          <a:p>
            <a:pPr indent="0" lvl="0" marL="0" rtl="0" algn="l">
              <a:spcBef>
                <a:spcPts val="0"/>
              </a:spcBef>
              <a:spcAft>
                <a:spcPts val="0"/>
              </a:spcAft>
              <a:buNone/>
            </a:pPr>
            <a:r>
              <a:rPr lang="en" sz="1600"/>
              <a:t>Challenges: two care managers, ACO or Plan duplicating efforts </a:t>
            </a:r>
            <a:r>
              <a:rPr lang="en" sz="1600"/>
              <a:t>with</a:t>
            </a:r>
            <a:r>
              <a:rPr lang="en" sz="1600"/>
              <a:t> one </a:t>
            </a:r>
            <a:r>
              <a:rPr lang="en" sz="1600"/>
              <a:t>beneficiaries</a:t>
            </a:r>
            <a:r>
              <a:rPr lang="en" sz="1600"/>
              <a:t> </a:t>
            </a:r>
            <a:endParaRPr sz="1600"/>
          </a:p>
          <a:p>
            <a:pPr indent="0" lvl="0" marL="0" rtl="0" algn="l">
              <a:spcBef>
                <a:spcPts val="0"/>
              </a:spcBef>
              <a:spcAft>
                <a:spcPts val="0"/>
              </a:spcAft>
              <a:buNone/>
            </a:pPr>
            <a:r>
              <a:rPr lang="en" sz="1600"/>
              <a:t>If we were to offer increased risk adjustment payments will we ask for greater link to quality in a CMMI pilot? Will </a:t>
            </a:r>
            <a:r>
              <a:rPr lang="en" sz="1600"/>
              <a:t>flexibility</a:t>
            </a:r>
            <a:r>
              <a:rPr lang="en" sz="1600"/>
              <a:t> to spend be linked to healthier outcomes?</a:t>
            </a:r>
            <a:endParaRPr sz="1600"/>
          </a:p>
          <a:p>
            <a:pPr indent="0" lvl="0" marL="0" rtl="0" algn="l">
              <a:spcBef>
                <a:spcPts val="0"/>
              </a:spcBef>
              <a:spcAft>
                <a:spcPts val="0"/>
              </a:spcAft>
              <a:buNone/>
            </a:pPr>
            <a:r>
              <a:rPr lang="en" sz="1600"/>
              <a:t>A model could ask for more individual level data </a:t>
            </a:r>
            <a:endParaRPr sz="1600"/>
          </a:p>
          <a:p>
            <a:pPr indent="0" lvl="0" marL="0" rtl="0" algn="l">
              <a:spcBef>
                <a:spcPts val="0"/>
              </a:spcBef>
              <a:spcAft>
                <a:spcPts val="0"/>
              </a:spcAft>
              <a:buNone/>
            </a:pPr>
            <a:r>
              <a:rPr lang="en" sz="1600"/>
              <a:t>Community v. individual specific data collection is difficult so you have to do both </a:t>
            </a:r>
            <a:endParaRPr sz="1600"/>
          </a:p>
          <a:p>
            <a:pPr indent="0" lvl="0" marL="0" rtl="0" algn="l">
              <a:spcBef>
                <a:spcPts val="0"/>
              </a:spcBef>
              <a:spcAft>
                <a:spcPts val="0"/>
              </a:spcAft>
              <a:buNone/>
            </a:pPr>
            <a:r>
              <a:rPr lang="en" sz="1600"/>
              <a:t>What is the impact of </a:t>
            </a:r>
            <a:r>
              <a:rPr lang="en" sz="1600"/>
              <a:t>something</a:t>
            </a:r>
            <a:r>
              <a:rPr lang="en" sz="1600"/>
              <a:t> like this on Health Equity?</a:t>
            </a:r>
            <a:endParaRPr sz="1600"/>
          </a:p>
          <a:p>
            <a:pPr indent="0" lvl="0" marL="0" rtl="0" algn="l">
              <a:spcBef>
                <a:spcPts val="0"/>
              </a:spcBef>
              <a:spcAft>
                <a:spcPts val="0"/>
              </a:spcAft>
              <a:buNone/>
            </a:pPr>
            <a:r>
              <a:rPr lang="en" sz="1600"/>
              <a:t>Data standards not required for implementation but rather measuring </a:t>
            </a:r>
            <a:r>
              <a:rPr lang="en" sz="1600"/>
              <a:t>impact</a:t>
            </a:r>
            <a:r>
              <a:rPr lang="en" sz="1600"/>
              <a:t> b.c SDI </a:t>
            </a:r>
            <a:r>
              <a:rPr lang="en" sz="1600"/>
              <a:t>indices</a:t>
            </a:r>
            <a:r>
              <a:rPr lang="en" sz="1600"/>
              <a:t> already exist </a:t>
            </a:r>
            <a:endParaRPr sz="1600"/>
          </a:p>
          <a:p>
            <a:pPr indent="0" lvl="0" marL="0" rtl="0" algn="l">
              <a:spcBef>
                <a:spcPts val="0"/>
              </a:spcBef>
              <a:spcAft>
                <a:spcPts val="0"/>
              </a:spcAft>
              <a:buNone/>
            </a:pPr>
            <a:r>
              <a:rPr lang="en" sz="1600"/>
              <a:t>Start with the Data to understand value of provision of health services </a:t>
            </a:r>
            <a:endParaRPr sz="1600"/>
          </a:p>
          <a:p>
            <a:pPr indent="0" lvl="0" marL="0" rtl="0" algn="l">
              <a:spcBef>
                <a:spcPts val="0"/>
              </a:spcBef>
              <a:spcAft>
                <a:spcPts val="0"/>
              </a:spcAft>
              <a:buNone/>
            </a:pPr>
            <a:r>
              <a:t/>
            </a:r>
            <a:endParaRPr sz="1600"/>
          </a:p>
          <a:p>
            <a:pPr indent="0" lvl="0" marL="0" rtl="0" algn="l">
              <a:spcBef>
                <a:spcPts val="0"/>
              </a:spcBef>
              <a:spcAft>
                <a:spcPts val="0"/>
              </a:spcAft>
              <a:buClr>
                <a:schemeClr val="dk1"/>
              </a:buClr>
              <a:buSzPts val="1100"/>
              <a:buFont typeface="Arial"/>
              <a:buNone/>
            </a:pPr>
            <a:r>
              <a:rPr b="1" lang="en" sz="1600"/>
              <a:t>Updated top drivers</a:t>
            </a:r>
            <a:endParaRPr b="1" sz="1600"/>
          </a:p>
          <a:p>
            <a:pPr indent="0" lvl="0" marL="0" rtl="0" algn="l">
              <a:spcBef>
                <a:spcPts val="0"/>
              </a:spcBef>
              <a:spcAft>
                <a:spcPts val="0"/>
              </a:spcAft>
              <a:buNone/>
            </a:pPr>
            <a:r>
              <a:rPr lang="en" sz="1600"/>
              <a:t>1B.  Data standards - risk adjustment, provider efforts, outcomes measurement, standardization of definitions </a:t>
            </a:r>
            <a:endParaRPr sz="1600"/>
          </a:p>
          <a:p>
            <a:pPr indent="0" lvl="0" marL="0" rtl="0" algn="l">
              <a:spcBef>
                <a:spcPts val="0"/>
              </a:spcBef>
              <a:spcAft>
                <a:spcPts val="0"/>
              </a:spcAft>
              <a:buClr>
                <a:schemeClr val="dk1"/>
              </a:buClr>
              <a:buSzPts val="1100"/>
              <a:buFont typeface="Arial"/>
              <a:buNone/>
            </a:pPr>
            <a:r>
              <a:rPr lang="en" sz="1600"/>
              <a:t>2 Political will of government - unless mandatory model, hard to implement b/c cost burden on stakeholders to test </a:t>
            </a:r>
            <a:endParaRPr sz="1600"/>
          </a:p>
          <a:p>
            <a:pPr indent="0" lvl="0" marL="0" rtl="0" algn="l">
              <a:spcBef>
                <a:spcPts val="0"/>
              </a:spcBef>
              <a:spcAft>
                <a:spcPts val="0"/>
              </a:spcAft>
              <a:buNone/>
            </a:pPr>
            <a:r>
              <a:rPr lang="en" sz="1600"/>
              <a:t>1A Measurement methodology overall - not just risk adjustment but rather who are we measuring and what are they held accountable for (improve health </a:t>
            </a:r>
            <a:r>
              <a:rPr lang="en" sz="1600"/>
              <a:t>beneficiary</a:t>
            </a:r>
            <a:r>
              <a:rPr lang="en" sz="1600"/>
              <a:t> health outcomes)</a:t>
            </a:r>
            <a:endParaRPr sz="1600"/>
          </a:p>
          <a:p>
            <a:pPr indent="0" lvl="0" marL="0" rtl="0" algn="l">
              <a:spcBef>
                <a:spcPts val="0"/>
              </a:spcBef>
              <a:spcAft>
                <a:spcPts val="0"/>
              </a:spcAft>
              <a:buClr>
                <a:schemeClr val="dk1"/>
              </a:buClr>
              <a:buSzPts val="1100"/>
              <a:buFont typeface="Arial"/>
              <a:buNone/>
            </a:pPr>
            <a:r>
              <a:rPr lang="en" sz="1600"/>
              <a:t>3Regulation to ensure equity dollars go to improve health/health care of vulnerable populations - N/A unless mandatory </a:t>
            </a:r>
            <a:endParaRPr sz="1600"/>
          </a:p>
          <a:p>
            <a:pPr indent="0" lvl="0" marL="0" rtl="0" algn="l">
              <a:spcBef>
                <a:spcPts val="0"/>
              </a:spcBef>
              <a:spcAft>
                <a:spcPts val="0"/>
              </a:spcAft>
              <a:buNone/>
            </a:pPr>
            <a:r>
              <a:t/>
            </a:r>
            <a:endParaRPr sz="16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b3afa2da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b3afa2da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b389091824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b389091824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aa4f8c37c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aa4f8c37c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b389091824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b389091824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aa12dfac38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aa12dfac38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aa12dfac38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aa12dfac38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b48b3d42ca_1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b48b3d42ca_1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1155CC"/>
                </a:solidFill>
              </a:rPr>
              <a:t>1. Data standards</a:t>
            </a:r>
            <a:r>
              <a:rPr lang="en" sz="2000">
                <a:solidFill>
                  <a:schemeClr val="dk1"/>
                </a:solidFill>
              </a:rPr>
              <a:t>																					</a:t>
            </a:r>
            <a:r>
              <a:rPr lang="en" sz="2000">
                <a:solidFill>
                  <a:srgbClr val="1155CC"/>
                </a:solidFill>
              </a:rPr>
              <a:t>High			High			High			High 	2</a:t>
            </a:r>
            <a:endParaRPr sz="2000">
              <a:solidFill>
                <a:srgbClr val="1155CC"/>
              </a:solidFill>
            </a:endParaRPr>
          </a:p>
          <a:p>
            <a:pPr indent="0" lvl="0" marL="0" rtl="0" algn="l">
              <a:spcBef>
                <a:spcPts val="0"/>
              </a:spcBef>
              <a:spcAft>
                <a:spcPts val="0"/>
              </a:spcAft>
              <a:buClr>
                <a:schemeClr val="dk1"/>
              </a:buClr>
              <a:buSzPts val="1100"/>
              <a:buFont typeface="Arial"/>
              <a:buNone/>
            </a:pPr>
            <a:r>
              <a:rPr lang="en" sz="2000">
                <a:solidFill>
                  <a:schemeClr val="dk1"/>
                </a:solidFill>
              </a:rPr>
              <a:t>	1.a. Need standards to apply to EHR vendors to enable evaluation, care support, interop</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	1.b. Need common SDH data for adjustment</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rgbClr val="1155CC"/>
                </a:solidFill>
              </a:rPr>
              <a:t>2. Political will of government	</a:t>
            </a:r>
            <a:r>
              <a:rPr lang="en" sz="2000">
                <a:solidFill>
                  <a:schemeClr val="dk1"/>
                </a:solidFill>
              </a:rPr>
              <a:t>																	</a:t>
            </a:r>
            <a:r>
              <a:rPr lang="en" sz="2000">
                <a:solidFill>
                  <a:srgbClr val="1155CC"/>
                </a:solidFill>
              </a:rPr>
              <a:t>High			Medium			High			High 	1</a:t>
            </a:r>
            <a:endParaRPr sz="2000">
              <a:solidFill>
                <a:srgbClr val="1155CC"/>
              </a:solidFill>
            </a:endParaRPr>
          </a:p>
          <a:p>
            <a:pPr indent="0" lvl="0" marL="0" rtl="0" algn="l">
              <a:spcBef>
                <a:spcPts val="0"/>
              </a:spcBef>
              <a:spcAft>
                <a:spcPts val="0"/>
              </a:spcAft>
              <a:buClr>
                <a:schemeClr val="dk1"/>
              </a:buClr>
              <a:buSzPts val="1100"/>
              <a:buFont typeface="Arial"/>
              <a:buNone/>
            </a:pPr>
            <a:r>
              <a:rPr lang="en" sz="2000">
                <a:solidFill>
                  <a:schemeClr val="dk1"/>
                </a:solidFill>
              </a:rPr>
              <a:t>	2a. Rule-making process dependent on political will of stakeholders</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rgbClr val="1155CC"/>
                </a:solidFill>
              </a:rPr>
              <a:t>3. Measurement methodology overall 																High			High			High			High 	3</a:t>
            </a:r>
            <a:endParaRPr sz="2000">
              <a:solidFill>
                <a:srgbClr val="1155CC"/>
              </a:solidFill>
            </a:endParaRPr>
          </a:p>
          <a:p>
            <a:pPr indent="0" lvl="0" marL="0" rtl="0" algn="l">
              <a:spcBef>
                <a:spcPts val="0"/>
              </a:spcBef>
              <a:spcAft>
                <a:spcPts val="0"/>
              </a:spcAft>
              <a:buClr>
                <a:schemeClr val="dk1"/>
              </a:buClr>
              <a:buSzPts val="1100"/>
              <a:buFont typeface="Arial"/>
              <a:buNone/>
            </a:pPr>
            <a:r>
              <a:rPr lang="en" sz="2000">
                <a:solidFill>
                  <a:schemeClr val="dk1"/>
                </a:solidFill>
              </a:rPr>
              <a:t>	3.a. Developing health equity measures and improvement</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	3.b. How SDH data are employed to adjust payments</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rgbClr val="1155CC"/>
                </a:solidFill>
              </a:rPr>
              <a:t>4. Regulation to ensure equity dollars go to improve health/health care of vulnerable populations		High			High			High			High 	4</a:t>
            </a:r>
            <a:endParaRPr sz="2000">
              <a:solidFill>
                <a:srgbClr val="1155CC"/>
              </a:solidFill>
            </a:endParaRPr>
          </a:p>
          <a:p>
            <a:pPr indent="0" lvl="0" marL="0" rtl="0" algn="l">
              <a:spcBef>
                <a:spcPts val="0"/>
              </a:spcBef>
              <a:spcAft>
                <a:spcPts val="0"/>
              </a:spcAft>
              <a:buClr>
                <a:schemeClr val="dk1"/>
              </a:buClr>
              <a:buSzPts val="1100"/>
              <a:buFont typeface="Arial"/>
              <a:buNone/>
            </a:pPr>
            <a:r>
              <a:rPr lang="en" sz="2000">
                <a:solidFill>
                  <a:schemeClr val="dk1"/>
                </a:solidFill>
              </a:rPr>
              <a:t>	4.a. Dollars go to plans that need them</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	4.b. They apply them to their high-need patients</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	4.c. They receive enough to meet patient needs</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	4.d. They apply them in ways that serve patient needs</a:t>
            </a:r>
            <a:endParaRPr sz="2000">
              <a:solidFill>
                <a:schemeClr val="dk1"/>
              </a:solidFill>
            </a:endParaRPr>
          </a:p>
          <a:p>
            <a:pPr indent="0" lvl="0" marL="0" rtl="0" algn="l">
              <a:spcBef>
                <a:spcPts val="0"/>
              </a:spcBef>
              <a:spcAft>
                <a:spcPts val="0"/>
              </a:spcAft>
              <a:buClr>
                <a:schemeClr val="dk1"/>
              </a:buClr>
              <a:buSzPts val="1100"/>
              <a:buFont typeface="Arial"/>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Constraint: payment adjustment based on small-area measures; social needs to be met based on patient’s particulars</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We’re not addressing resource needs for social services and community organizations to whom this process will direct more referrals and requests for help</a:t>
            </a:r>
            <a:endParaRPr sz="2000">
              <a:solidFill>
                <a:schemeClr val="dk1"/>
              </a:solidFill>
            </a:endParaRPr>
          </a:p>
          <a:p>
            <a:pPr indent="0" lvl="0" marL="0" rtl="0" algn="l">
              <a:lnSpc>
                <a:spcPct val="150000"/>
              </a:lnSpc>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160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b48b3d42ca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b48b3d42ca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b48b3d42ca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b48b3d42ca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aa12dfac38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aa12dfac38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b48b3d42ca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b48b3d42ca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latin typeface="Lora"/>
                <a:ea typeface="Lora"/>
                <a:cs typeface="Lora"/>
                <a:sym typeface="Lora"/>
              </a:rPr>
              <a:t>Facilitator leave this slide up for the 5 minutes.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b48b3d42ca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b48b3d42ca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flip to next slide</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aa4f8c37c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aa4f8c37c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(10 min)</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 sz="1000">
                <a:solidFill>
                  <a:schemeClr val="dk1"/>
                </a:solidFill>
                <a:latin typeface="Lora"/>
                <a:ea typeface="Lora"/>
                <a:cs typeface="Lora"/>
                <a:sym typeface="Lora"/>
              </a:rPr>
              <a:t>After collecting all answers, as a group, review and come to consensus on each driver rating.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Driver 1:</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Driver 2:</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Driver 3:</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Driver 4:</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 sz="1000">
                <a:solidFill>
                  <a:schemeClr val="dk1"/>
                </a:solidFill>
                <a:latin typeface="Lora"/>
                <a:ea typeface="Lora"/>
                <a:cs typeface="Lora"/>
                <a:sym typeface="Lora"/>
              </a:rPr>
              <a:t>Driver 5:</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Lora"/>
              <a:ea typeface="Lora"/>
              <a:cs typeface="Lora"/>
              <a:sym typeface="Lora"/>
            </a:endParaRPr>
          </a:p>
          <a:p>
            <a:pPr indent="0" lvl="0" marL="0" rtl="0" algn="l">
              <a:spcBef>
                <a:spcPts val="160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b48b3d42ca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b48b3d42ca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b48b3d42ca_1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b48b3d42ca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a reminder, Medicaid is also a focus today, a goal is to arrive at a default approach that states can use or apply to amend, instead of the current process where they have to apply and offer methodology for payment adjustment--leading to some states developing good plans, some not even trying, and potential for poor alignment across states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b48b3d42ca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b48b3d42ca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latin typeface="Lora"/>
                <a:ea typeface="Lora"/>
                <a:cs typeface="Lora"/>
                <a:sym typeface="Lora"/>
              </a:rPr>
              <a:t>Facilitator leave this slide up for the 5 minutes.</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b48b3d42ca_1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b48b3d42ca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flip to next slide</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b48b3d42ca_1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b48b3d42ca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Lora"/>
                <a:ea typeface="Lora"/>
                <a:cs typeface="Lora"/>
                <a:sym typeface="Lora"/>
              </a:rPr>
              <a:t>Facilitator, please copy and paste participant answers below. For an easier view, drag up the bar above to give more space for speaker notes. (10 min)</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lang="en" sz="1000">
                <a:solidFill>
                  <a:schemeClr val="dk1"/>
                </a:solidFill>
                <a:latin typeface="Lora"/>
                <a:ea typeface="Lora"/>
                <a:cs typeface="Lora"/>
                <a:sym typeface="Lora"/>
              </a:rPr>
              <a:t>After collecting all answers, as a group, review and come to consensus on each driver rating. </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1:</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2:</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3:</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4:</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0"/>
              </a:spcBef>
              <a:spcAft>
                <a:spcPts val="0"/>
              </a:spcAft>
              <a:buNone/>
            </a:pPr>
            <a:r>
              <a:rPr b="1" lang="en" sz="1000">
                <a:solidFill>
                  <a:schemeClr val="dk1"/>
                </a:solidFill>
                <a:latin typeface="Lora"/>
                <a:ea typeface="Lora"/>
                <a:cs typeface="Lora"/>
                <a:sym typeface="Lora"/>
              </a:rPr>
              <a:t>Driver 5:</a:t>
            </a:r>
            <a:endParaRPr b="1" sz="1000">
              <a:solidFill>
                <a:schemeClr val="dk1"/>
              </a:solidFill>
              <a:latin typeface="Lora"/>
              <a:ea typeface="Lora"/>
              <a:cs typeface="Lora"/>
              <a:sym typeface="Lora"/>
            </a:endParaRPr>
          </a:p>
          <a:p>
            <a:pPr indent="-292100" lvl="0" marL="457200" rtl="0" algn="l">
              <a:spcBef>
                <a:spcPts val="0"/>
              </a:spcBef>
              <a:spcAft>
                <a:spcPts val="0"/>
              </a:spcAft>
              <a:buClr>
                <a:schemeClr val="dk1"/>
              </a:buClr>
              <a:buSzPts val="1000"/>
              <a:buFont typeface="Lora"/>
              <a:buChar char="●"/>
            </a:pPr>
            <a:r>
              <a:rPr lang="en" sz="1000">
                <a:solidFill>
                  <a:schemeClr val="dk1"/>
                </a:solidFill>
                <a:latin typeface="Lora"/>
                <a:ea typeface="Lora"/>
                <a:cs typeface="Lora"/>
                <a:sym typeface="Lora"/>
              </a:rPr>
              <a:t>Word</a:t>
            </a:r>
            <a:endParaRPr sz="1000">
              <a:solidFill>
                <a:schemeClr val="dk1"/>
              </a:solidFill>
              <a:latin typeface="Lora"/>
              <a:ea typeface="Lora"/>
              <a:cs typeface="Lora"/>
              <a:sym typeface="Lora"/>
            </a:endParaRPr>
          </a:p>
          <a:p>
            <a:pPr indent="0" lvl="0" marL="0" rtl="0" algn="l">
              <a:spcBef>
                <a:spcPts val="0"/>
              </a:spcBef>
              <a:spcAft>
                <a:spcPts val="0"/>
              </a:spcAft>
              <a:buNone/>
            </a:pPr>
            <a:r>
              <a:t/>
            </a:r>
            <a:endParaRPr sz="1000">
              <a:solidFill>
                <a:schemeClr val="dk1"/>
              </a:solidFill>
              <a:latin typeface="Lora"/>
              <a:ea typeface="Lora"/>
              <a:cs typeface="Lora"/>
              <a:sym typeface="Lora"/>
            </a:endParaRPr>
          </a:p>
          <a:p>
            <a:pPr indent="0" lvl="0" marL="0" rtl="0" algn="l">
              <a:lnSpc>
                <a:spcPct val="150000"/>
              </a:lnSpc>
              <a:spcBef>
                <a:spcPts val="0"/>
              </a:spcBef>
              <a:spcAft>
                <a:spcPts val="0"/>
              </a:spcAft>
              <a:buNone/>
            </a:pPr>
            <a:r>
              <a:t/>
            </a:r>
            <a:endParaRPr sz="1000">
              <a:solidFill>
                <a:schemeClr val="dk1"/>
              </a:solidFill>
              <a:latin typeface="Lora"/>
              <a:ea typeface="Lora"/>
              <a:cs typeface="Lora"/>
              <a:sym typeface="Lora"/>
            </a:endParaRPr>
          </a:p>
          <a:p>
            <a:pPr indent="0" lvl="0" marL="0" rtl="0" algn="l">
              <a:spcBef>
                <a:spcPts val="160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b48b3d42ca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b48b3d42ca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b48b3d42ca_1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b48b3d42ca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0" y="0"/>
            <a:ext cx="9144000" cy="5144779"/>
          </a:xfrm>
          <a:prstGeom prst="rect">
            <a:avLst/>
          </a:prstGeom>
          <a:noFill/>
          <a:ln>
            <a:noFill/>
          </a:ln>
        </p:spPr>
      </p:pic>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3576A4"/>
              </a:buClr>
              <a:buSzPts val="5200"/>
              <a:buFont typeface="Roboto"/>
              <a:buNone/>
              <a:defRPr b="1" sz="5200">
                <a:solidFill>
                  <a:srgbClr val="3576A4"/>
                </a:solidFill>
                <a:latin typeface="Roboto"/>
                <a:ea typeface="Roboto"/>
                <a:cs typeface="Roboto"/>
                <a:sym typeface="Robot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Roboto"/>
              <a:buNone/>
              <a:defRPr sz="2800">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 name="Shape 61"/>
        <p:cNvGrpSpPr/>
        <p:nvPr/>
      </p:nvGrpSpPr>
      <p:grpSpPr>
        <a:xfrm>
          <a:off x="0" y="0"/>
          <a:ext cx="0" cy="0"/>
          <a:chOff x="0" y="0"/>
          <a:chExt cx="0" cy="0"/>
        </a:xfrm>
      </p:grpSpPr>
      <p:pic>
        <p:nvPicPr>
          <p:cNvPr id="62" name="Google Shape;62;p11"/>
          <p:cNvPicPr preferRelativeResize="0"/>
          <p:nvPr/>
        </p:nvPicPr>
        <p:blipFill>
          <a:blip r:embed="rId2">
            <a:alphaModFix/>
          </a:blip>
          <a:stretch>
            <a:fillRect/>
          </a:stretch>
        </p:blipFill>
        <p:spPr>
          <a:xfrm>
            <a:off x="0" y="0"/>
            <a:ext cx="9144000" cy="5144779"/>
          </a:xfrm>
          <a:prstGeom prst="rect">
            <a:avLst/>
          </a:prstGeom>
          <a:noFill/>
          <a:ln>
            <a:noFill/>
          </a:ln>
        </p:spPr>
      </p:pic>
      <p:sp>
        <p:nvSpPr>
          <p:cNvPr id="63" name="Google Shape;6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3576A4"/>
              </a:buClr>
              <a:buSzPts val="12000"/>
              <a:buFont typeface="Roboto"/>
              <a:buNone/>
              <a:defRPr sz="12000">
                <a:solidFill>
                  <a:srgbClr val="3576A4"/>
                </a:solidFill>
                <a:latin typeface="Roboto"/>
                <a:ea typeface="Roboto"/>
                <a:cs typeface="Roboto"/>
                <a:sym typeface="Roboto"/>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4" name="Google Shape;64;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Font typeface="Lora"/>
              <a:buChar char="●"/>
              <a:defRPr>
                <a:latin typeface="Lora"/>
                <a:ea typeface="Lora"/>
                <a:cs typeface="Lora"/>
                <a:sym typeface="Lora"/>
              </a:defRPr>
            </a:lvl1pPr>
            <a:lvl2pPr indent="-317500" lvl="1" marL="914400" algn="ctr">
              <a:spcBef>
                <a:spcPts val="1600"/>
              </a:spcBef>
              <a:spcAft>
                <a:spcPts val="0"/>
              </a:spcAft>
              <a:buSzPts val="1400"/>
              <a:buFont typeface="Lora"/>
              <a:buChar char="○"/>
              <a:defRPr>
                <a:latin typeface="Lora"/>
                <a:ea typeface="Lora"/>
                <a:cs typeface="Lora"/>
                <a:sym typeface="Lora"/>
              </a:defRPr>
            </a:lvl2pPr>
            <a:lvl3pPr indent="-317500" lvl="2" marL="1371600" algn="ctr">
              <a:spcBef>
                <a:spcPts val="1600"/>
              </a:spcBef>
              <a:spcAft>
                <a:spcPts val="0"/>
              </a:spcAft>
              <a:buSzPts val="1400"/>
              <a:buFont typeface="Lora"/>
              <a:buChar char="■"/>
              <a:defRPr>
                <a:latin typeface="Lora"/>
                <a:ea typeface="Lora"/>
                <a:cs typeface="Lora"/>
                <a:sym typeface="Lora"/>
              </a:defRPr>
            </a:lvl3pPr>
            <a:lvl4pPr indent="-317500" lvl="3" marL="1828800" algn="ctr">
              <a:spcBef>
                <a:spcPts val="1600"/>
              </a:spcBef>
              <a:spcAft>
                <a:spcPts val="0"/>
              </a:spcAft>
              <a:buSzPts val="1400"/>
              <a:buFont typeface="Lora"/>
              <a:buChar char="●"/>
              <a:defRPr>
                <a:latin typeface="Lora"/>
                <a:ea typeface="Lora"/>
                <a:cs typeface="Lora"/>
                <a:sym typeface="Lora"/>
              </a:defRPr>
            </a:lvl4pPr>
            <a:lvl5pPr indent="-317500" lvl="4" marL="2286000" algn="ctr">
              <a:spcBef>
                <a:spcPts val="1600"/>
              </a:spcBef>
              <a:spcAft>
                <a:spcPts val="0"/>
              </a:spcAft>
              <a:buSzPts val="1400"/>
              <a:buFont typeface="Lora"/>
              <a:buChar char="○"/>
              <a:defRPr>
                <a:latin typeface="Lora"/>
                <a:ea typeface="Lora"/>
                <a:cs typeface="Lora"/>
                <a:sym typeface="Lora"/>
              </a:defRPr>
            </a:lvl5pPr>
            <a:lvl6pPr indent="-317500" lvl="5" marL="2743200" algn="ctr">
              <a:spcBef>
                <a:spcPts val="1600"/>
              </a:spcBef>
              <a:spcAft>
                <a:spcPts val="0"/>
              </a:spcAft>
              <a:buSzPts val="1400"/>
              <a:buFont typeface="Lora"/>
              <a:buChar char="■"/>
              <a:defRPr>
                <a:latin typeface="Lora"/>
                <a:ea typeface="Lora"/>
                <a:cs typeface="Lora"/>
                <a:sym typeface="Lora"/>
              </a:defRPr>
            </a:lvl6pPr>
            <a:lvl7pPr indent="-317500" lvl="6" marL="3200400" algn="ctr">
              <a:spcBef>
                <a:spcPts val="1600"/>
              </a:spcBef>
              <a:spcAft>
                <a:spcPts val="0"/>
              </a:spcAft>
              <a:buSzPts val="1400"/>
              <a:buFont typeface="Lora"/>
              <a:buChar char="●"/>
              <a:defRPr>
                <a:latin typeface="Lora"/>
                <a:ea typeface="Lora"/>
                <a:cs typeface="Lora"/>
                <a:sym typeface="Lora"/>
              </a:defRPr>
            </a:lvl7pPr>
            <a:lvl8pPr indent="-317500" lvl="7" marL="3657600" algn="ctr">
              <a:spcBef>
                <a:spcPts val="1600"/>
              </a:spcBef>
              <a:spcAft>
                <a:spcPts val="0"/>
              </a:spcAft>
              <a:buSzPts val="1400"/>
              <a:buFont typeface="Lora"/>
              <a:buChar char="○"/>
              <a:defRPr>
                <a:latin typeface="Lora"/>
                <a:ea typeface="Lora"/>
                <a:cs typeface="Lora"/>
                <a:sym typeface="Lora"/>
              </a:defRPr>
            </a:lvl8pPr>
            <a:lvl9pPr indent="-317500" lvl="8" marL="4114800" algn="ctr">
              <a:spcBef>
                <a:spcPts val="1600"/>
              </a:spcBef>
              <a:spcAft>
                <a:spcPts val="1600"/>
              </a:spcAft>
              <a:buSzPts val="1400"/>
              <a:buFont typeface="Lora"/>
              <a:buChar char="■"/>
              <a:defRPr>
                <a:latin typeface="Lora"/>
                <a:ea typeface="Lora"/>
                <a:cs typeface="Lora"/>
                <a:sym typeface="Lora"/>
              </a:defRPr>
            </a:lvl9pPr>
          </a:lstStyle>
          <a:p/>
        </p:txBody>
      </p:sp>
      <p:sp>
        <p:nvSpPr>
          <p:cNvPr id="65" name="Google Shape;6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6" name="Google Shape;66;p11"/>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pic>
        <p:nvPicPr>
          <p:cNvPr id="68" name="Google Shape;68;p12"/>
          <p:cNvPicPr preferRelativeResize="0"/>
          <p:nvPr/>
        </p:nvPicPr>
        <p:blipFill>
          <a:blip r:embed="rId2">
            <a:alphaModFix/>
          </a:blip>
          <a:stretch>
            <a:fillRect/>
          </a:stretch>
        </p:blipFill>
        <p:spPr>
          <a:xfrm>
            <a:off x="0" y="0"/>
            <a:ext cx="9144000" cy="5144779"/>
          </a:xfrm>
          <a:prstGeom prst="rect">
            <a:avLst/>
          </a:prstGeom>
          <a:noFill/>
          <a:ln>
            <a:noFill/>
          </a:ln>
        </p:spPr>
      </p:pic>
      <p:sp>
        <p:nvSpPr>
          <p:cNvPr id="69" name="Google Shape;6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0" name="Google Shape;70;p12"/>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71" name="Shape 7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 name="Shape 72"/>
        <p:cNvGrpSpPr/>
        <p:nvPr/>
      </p:nvGrpSpPr>
      <p:grpSpPr>
        <a:xfrm>
          <a:off x="0" y="0"/>
          <a:ext cx="0" cy="0"/>
          <a:chOff x="0" y="0"/>
          <a:chExt cx="0" cy="0"/>
        </a:xfrm>
      </p:grpSpPr>
      <p:sp>
        <p:nvSpPr>
          <p:cNvPr id="73" name="Google Shape;73;p14"/>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74" name="Google Shape;74;p14"/>
          <p:cNvSpPr txBox="1"/>
          <p:nvPr>
            <p:ph idx="1" type="body"/>
          </p:nvPr>
        </p:nvSpPr>
        <p:spPr>
          <a:xfrm>
            <a:off x="457200" y="1200150"/>
            <a:ext cx="8229600" cy="33942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75" name="Google Shape;75;p14"/>
          <p:cNvSpPr txBox="1"/>
          <p:nvPr>
            <p:ph idx="10" type="dt"/>
          </p:nvPr>
        </p:nvSpPr>
        <p:spPr>
          <a:xfrm>
            <a:off x="457200" y="4767262"/>
            <a:ext cx="21336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6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4"/>
          <p:cNvSpPr txBox="1"/>
          <p:nvPr>
            <p:ph idx="11" type="ftr"/>
          </p:nvPr>
        </p:nvSpPr>
        <p:spPr>
          <a:xfrm>
            <a:off x="3124200" y="4767262"/>
            <a:ext cx="28956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 name="Google Shape;77;p14"/>
          <p:cNvSpPr txBox="1"/>
          <p:nvPr>
            <p:ph idx="12" type="sldNum"/>
          </p:nvPr>
        </p:nvSpPr>
        <p:spPr>
          <a:xfrm>
            <a:off x="6553200" y="4767262"/>
            <a:ext cx="2133600" cy="274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5"/>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0" name="Google Shape;80;p15"/>
          <p:cNvSpPr txBox="1"/>
          <p:nvPr>
            <p:ph idx="1" type="body"/>
          </p:nvPr>
        </p:nvSpPr>
        <p:spPr>
          <a:xfrm>
            <a:off x="457200" y="1200151"/>
            <a:ext cx="4038600" cy="3394500"/>
          </a:xfrm>
          <a:prstGeom prst="rect">
            <a:avLst/>
          </a:prstGeom>
          <a:noFill/>
          <a:ln>
            <a:noFill/>
          </a:ln>
        </p:spPr>
        <p:txBody>
          <a:bodyPr anchorCtr="0" anchor="t" bIns="45700" lIns="91425" spcFirstLastPara="1" rIns="91425" wrap="square" tIns="45700">
            <a:noAutofit/>
          </a:bodyPr>
          <a:lstStyle>
            <a:lvl1pPr indent="-328612" lvl="0" marL="457200" rtl="0" algn="l">
              <a:spcBef>
                <a:spcPts val="315"/>
              </a:spcBef>
              <a:spcAft>
                <a:spcPts val="0"/>
              </a:spcAft>
              <a:buClr>
                <a:schemeClr val="dk1"/>
              </a:buClr>
              <a:buSzPts val="1575"/>
              <a:buChar char="●"/>
              <a:defRPr sz="1575"/>
            </a:lvl1pPr>
            <a:lvl2pPr indent="-314325" lvl="1" marL="914400" rtl="0" algn="l">
              <a:spcBef>
                <a:spcPts val="270"/>
              </a:spcBef>
              <a:spcAft>
                <a:spcPts val="0"/>
              </a:spcAft>
              <a:buClr>
                <a:schemeClr val="dk1"/>
              </a:buClr>
              <a:buSzPts val="1350"/>
              <a:buChar char="○"/>
              <a:defRPr sz="1350"/>
            </a:lvl2pPr>
            <a:lvl3pPr indent="-300037" lvl="2" marL="1371600" rtl="0" algn="l">
              <a:spcBef>
                <a:spcPts val="225"/>
              </a:spcBef>
              <a:spcAft>
                <a:spcPts val="0"/>
              </a:spcAft>
              <a:buClr>
                <a:schemeClr val="dk1"/>
              </a:buClr>
              <a:buSzPts val="1125"/>
              <a:buChar char="■"/>
              <a:defRPr sz="1125"/>
            </a:lvl3pPr>
            <a:lvl4pPr indent="-292925" lvl="3" marL="1828800" rtl="0" algn="l">
              <a:spcBef>
                <a:spcPts val="203"/>
              </a:spcBef>
              <a:spcAft>
                <a:spcPts val="0"/>
              </a:spcAft>
              <a:buClr>
                <a:schemeClr val="dk1"/>
              </a:buClr>
              <a:buSzPts val="1013"/>
              <a:buChar char="●"/>
              <a:defRPr sz="1013"/>
            </a:lvl4pPr>
            <a:lvl5pPr indent="-292925" lvl="4" marL="2286000" rtl="0" algn="l">
              <a:spcBef>
                <a:spcPts val="203"/>
              </a:spcBef>
              <a:spcAft>
                <a:spcPts val="0"/>
              </a:spcAft>
              <a:buClr>
                <a:schemeClr val="dk1"/>
              </a:buClr>
              <a:buSzPts val="1013"/>
              <a:buChar char="○"/>
              <a:defRPr sz="1013"/>
            </a:lvl5pPr>
            <a:lvl6pPr indent="-292925" lvl="5" marL="2743200" rtl="0" algn="l">
              <a:spcBef>
                <a:spcPts val="203"/>
              </a:spcBef>
              <a:spcAft>
                <a:spcPts val="0"/>
              </a:spcAft>
              <a:buClr>
                <a:schemeClr val="dk1"/>
              </a:buClr>
              <a:buSzPts val="1013"/>
              <a:buChar char="■"/>
              <a:defRPr sz="1013"/>
            </a:lvl6pPr>
            <a:lvl7pPr indent="-292925" lvl="6" marL="3200400" rtl="0" algn="l">
              <a:spcBef>
                <a:spcPts val="1600"/>
              </a:spcBef>
              <a:spcAft>
                <a:spcPts val="0"/>
              </a:spcAft>
              <a:buClr>
                <a:schemeClr val="dk1"/>
              </a:buClr>
              <a:buSzPts val="1013"/>
              <a:buChar char="●"/>
              <a:defRPr sz="1013"/>
            </a:lvl7pPr>
            <a:lvl8pPr indent="-292925" lvl="7" marL="3657600" rtl="0" algn="l">
              <a:spcBef>
                <a:spcPts val="1600"/>
              </a:spcBef>
              <a:spcAft>
                <a:spcPts val="0"/>
              </a:spcAft>
              <a:buClr>
                <a:schemeClr val="dk1"/>
              </a:buClr>
              <a:buSzPts val="1013"/>
              <a:buChar char="○"/>
              <a:defRPr sz="1013"/>
            </a:lvl8pPr>
            <a:lvl9pPr indent="-292925" lvl="8" marL="4114800" rtl="0" algn="l">
              <a:spcBef>
                <a:spcPts val="1600"/>
              </a:spcBef>
              <a:spcAft>
                <a:spcPts val="1600"/>
              </a:spcAft>
              <a:buClr>
                <a:schemeClr val="dk1"/>
              </a:buClr>
              <a:buSzPts val="1013"/>
              <a:buChar char="■"/>
              <a:defRPr sz="1013"/>
            </a:lvl9pPr>
          </a:lstStyle>
          <a:p/>
        </p:txBody>
      </p:sp>
      <p:sp>
        <p:nvSpPr>
          <p:cNvPr id="81" name="Google Shape;81;p15"/>
          <p:cNvSpPr txBox="1"/>
          <p:nvPr>
            <p:ph idx="2" type="body"/>
          </p:nvPr>
        </p:nvSpPr>
        <p:spPr>
          <a:xfrm>
            <a:off x="4648200" y="1200151"/>
            <a:ext cx="4038600" cy="3394500"/>
          </a:xfrm>
          <a:prstGeom prst="rect">
            <a:avLst/>
          </a:prstGeom>
          <a:noFill/>
          <a:ln>
            <a:noFill/>
          </a:ln>
        </p:spPr>
        <p:txBody>
          <a:bodyPr anchorCtr="0" anchor="t" bIns="45700" lIns="91425" spcFirstLastPara="1" rIns="91425" wrap="square" tIns="45700">
            <a:noAutofit/>
          </a:bodyPr>
          <a:lstStyle>
            <a:lvl1pPr indent="-328612" lvl="0" marL="457200" rtl="0" algn="l">
              <a:spcBef>
                <a:spcPts val="315"/>
              </a:spcBef>
              <a:spcAft>
                <a:spcPts val="0"/>
              </a:spcAft>
              <a:buClr>
                <a:schemeClr val="dk1"/>
              </a:buClr>
              <a:buSzPts val="1575"/>
              <a:buChar char="●"/>
              <a:defRPr sz="1575"/>
            </a:lvl1pPr>
            <a:lvl2pPr indent="-314325" lvl="1" marL="914400" rtl="0" algn="l">
              <a:spcBef>
                <a:spcPts val="270"/>
              </a:spcBef>
              <a:spcAft>
                <a:spcPts val="0"/>
              </a:spcAft>
              <a:buClr>
                <a:schemeClr val="dk1"/>
              </a:buClr>
              <a:buSzPts val="1350"/>
              <a:buChar char="○"/>
              <a:defRPr sz="1350"/>
            </a:lvl2pPr>
            <a:lvl3pPr indent="-300037" lvl="2" marL="1371600" rtl="0" algn="l">
              <a:spcBef>
                <a:spcPts val="225"/>
              </a:spcBef>
              <a:spcAft>
                <a:spcPts val="0"/>
              </a:spcAft>
              <a:buClr>
                <a:schemeClr val="dk1"/>
              </a:buClr>
              <a:buSzPts val="1125"/>
              <a:buChar char="■"/>
              <a:defRPr sz="1125"/>
            </a:lvl3pPr>
            <a:lvl4pPr indent="-292925" lvl="3" marL="1828800" rtl="0" algn="l">
              <a:spcBef>
                <a:spcPts val="203"/>
              </a:spcBef>
              <a:spcAft>
                <a:spcPts val="0"/>
              </a:spcAft>
              <a:buClr>
                <a:schemeClr val="dk1"/>
              </a:buClr>
              <a:buSzPts val="1013"/>
              <a:buChar char="●"/>
              <a:defRPr sz="1013"/>
            </a:lvl4pPr>
            <a:lvl5pPr indent="-292925" lvl="4" marL="2286000" rtl="0" algn="l">
              <a:spcBef>
                <a:spcPts val="203"/>
              </a:spcBef>
              <a:spcAft>
                <a:spcPts val="0"/>
              </a:spcAft>
              <a:buClr>
                <a:schemeClr val="dk1"/>
              </a:buClr>
              <a:buSzPts val="1013"/>
              <a:buChar char="○"/>
              <a:defRPr sz="1013"/>
            </a:lvl5pPr>
            <a:lvl6pPr indent="-292925" lvl="5" marL="2743200" rtl="0" algn="l">
              <a:spcBef>
                <a:spcPts val="203"/>
              </a:spcBef>
              <a:spcAft>
                <a:spcPts val="0"/>
              </a:spcAft>
              <a:buClr>
                <a:schemeClr val="dk1"/>
              </a:buClr>
              <a:buSzPts val="1013"/>
              <a:buChar char="■"/>
              <a:defRPr sz="1013"/>
            </a:lvl6pPr>
            <a:lvl7pPr indent="-292925" lvl="6" marL="3200400" rtl="0" algn="l">
              <a:spcBef>
                <a:spcPts val="1600"/>
              </a:spcBef>
              <a:spcAft>
                <a:spcPts val="0"/>
              </a:spcAft>
              <a:buClr>
                <a:schemeClr val="dk1"/>
              </a:buClr>
              <a:buSzPts val="1013"/>
              <a:buChar char="●"/>
              <a:defRPr sz="1013"/>
            </a:lvl7pPr>
            <a:lvl8pPr indent="-292925" lvl="7" marL="3657600" rtl="0" algn="l">
              <a:spcBef>
                <a:spcPts val="1600"/>
              </a:spcBef>
              <a:spcAft>
                <a:spcPts val="0"/>
              </a:spcAft>
              <a:buClr>
                <a:schemeClr val="dk1"/>
              </a:buClr>
              <a:buSzPts val="1013"/>
              <a:buChar char="○"/>
              <a:defRPr sz="1013"/>
            </a:lvl8pPr>
            <a:lvl9pPr indent="-292925" lvl="8" marL="4114800" rtl="0" algn="l">
              <a:spcBef>
                <a:spcPts val="1600"/>
              </a:spcBef>
              <a:spcAft>
                <a:spcPts val="1600"/>
              </a:spcAft>
              <a:buClr>
                <a:schemeClr val="dk1"/>
              </a:buClr>
              <a:buSzPts val="1013"/>
              <a:buChar char="■"/>
              <a:defRPr sz="1013"/>
            </a:lvl9pPr>
          </a:lstStyle>
          <a:p/>
        </p:txBody>
      </p:sp>
      <p:sp>
        <p:nvSpPr>
          <p:cNvPr id="82" name="Google Shape;82;p15"/>
          <p:cNvSpPr txBox="1"/>
          <p:nvPr>
            <p:ph idx="10" type="dt"/>
          </p:nvPr>
        </p:nvSpPr>
        <p:spPr>
          <a:xfrm>
            <a:off x="457200" y="4767262"/>
            <a:ext cx="21336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6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5"/>
          <p:cNvSpPr txBox="1"/>
          <p:nvPr>
            <p:ph idx="11" type="ftr"/>
          </p:nvPr>
        </p:nvSpPr>
        <p:spPr>
          <a:xfrm>
            <a:off x="3124200" y="4767262"/>
            <a:ext cx="28956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 name="Google Shape;84;p15"/>
          <p:cNvSpPr txBox="1"/>
          <p:nvPr>
            <p:ph idx="12" type="sldNum"/>
          </p:nvPr>
        </p:nvSpPr>
        <p:spPr>
          <a:xfrm>
            <a:off x="6553200" y="4767262"/>
            <a:ext cx="2133600" cy="274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600"/>
              <a:buFont typeface="Calibri"/>
              <a:buNone/>
              <a:defRPr b="0" i="0" sz="6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85" name="Shape 85"/>
        <p:cNvGrpSpPr/>
        <p:nvPr/>
      </p:nvGrpSpPr>
      <p:grpSpPr>
        <a:xfrm>
          <a:off x="0" y="0"/>
          <a:ext cx="0" cy="0"/>
          <a:chOff x="0" y="0"/>
          <a:chExt cx="0" cy="0"/>
        </a:xfrm>
      </p:grpSpPr>
      <p:sp>
        <p:nvSpPr>
          <p:cNvPr id="86" name="Google Shape;86;p16"/>
          <p:cNvSpPr txBox="1"/>
          <p:nvPr>
            <p:ph type="title"/>
          </p:nvPr>
        </p:nvSpPr>
        <p:spPr>
          <a:xfrm>
            <a:off x="457200" y="57150"/>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7" name="Google Shape;87;p16"/>
          <p:cNvSpPr txBox="1"/>
          <p:nvPr>
            <p:ph idx="1" type="body"/>
          </p:nvPr>
        </p:nvSpPr>
        <p:spPr>
          <a:xfrm>
            <a:off x="457200" y="971550"/>
            <a:ext cx="8229600" cy="3486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88" name="Google Shape;88;p16"/>
          <p:cNvSpPr txBox="1"/>
          <p:nvPr>
            <p:ph idx="11" type="ftr"/>
          </p:nvPr>
        </p:nvSpPr>
        <p:spPr>
          <a:xfrm>
            <a:off x="0" y="4457700"/>
            <a:ext cx="9144000" cy="685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spTree>
      <p:nvGrpSpPr>
        <p:cNvPr id="89" name="Shape 89"/>
        <p:cNvGrpSpPr/>
        <p:nvPr/>
      </p:nvGrpSpPr>
      <p:grpSpPr>
        <a:xfrm>
          <a:off x="0" y="0"/>
          <a:ext cx="0" cy="0"/>
          <a:chOff x="0" y="0"/>
          <a:chExt cx="0" cy="0"/>
        </a:xfrm>
      </p:grpSpPr>
      <p:sp>
        <p:nvSpPr>
          <p:cNvPr id="90" name="Google Shape;90;p17"/>
          <p:cNvSpPr txBox="1"/>
          <p:nvPr>
            <p:ph type="title"/>
          </p:nvPr>
        </p:nvSpPr>
        <p:spPr>
          <a:xfrm>
            <a:off x="628650" y="274637"/>
            <a:ext cx="7886700" cy="993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2800"/>
              <a:buNone/>
              <a:defRPr/>
            </a:lvl1pPr>
            <a:lvl2pPr lvl="1" rtl="0" algn="l">
              <a:lnSpc>
                <a:spcPct val="90000"/>
              </a:lnSpc>
              <a:spcBef>
                <a:spcPts val="0"/>
              </a:spcBef>
              <a:spcAft>
                <a:spcPts val="0"/>
              </a:spcAft>
              <a:buSzPts val="2800"/>
              <a:buNone/>
              <a:defRPr/>
            </a:lvl2pPr>
            <a:lvl3pPr lvl="2" rtl="0" algn="l">
              <a:lnSpc>
                <a:spcPct val="90000"/>
              </a:lnSpc>
              <a:spcBef>
                <a:spcPts val="0"/>
              </a:spcBef>
              <a:spcAft>
                <a:spcPts val="0"/>
              </a:spcAft>
              <a:buSzPts val="2800"/>
              <a:buNone/>
              <a:defRPr/>
            </a:lvl3pPr>
            <a:lvl4pPr lvl="3" rtl="0" algn="l">
              <a:lnSpc>
                <a:spcPct val="90000"/>
              </a:lnSpc>
              <a:spcBef>
                <a:spcPts val="0"/>
              </a:spcBef>
              <a:spcAft>
                <a:spcPts val="0"/>
              </a:spcAft>
              <a:buSzPts val="2800"/>
              <a:buNone/>
              <a:defRPr/>
            </a:lvl4pPr>
            <a:lvl5pPr lvl="4" rtl="0" algn="l">
              <a:lnSpc>
                <a:spcPct val="90000"/>
              </a:lnSpc>
              <a:spcBef>
                <a:spcPts val="0"/>
              </a:spcBef>
              <a:spcAft>
                <a:spcPts val="0"/>
              </a:spcAft>
              <a:buSzPts val="2800"/>
              <a:buNone/>
              <a:defRPr/>
            </a:lvl5pPr>
            <a:lvl6pPr lvl="5" rtl="0" algn="l">
              <a:lnSpc>
                <a:spcPct val="90000"/>
              </a:lnSpc>
              <a:spcBef>
                <a:spcPts val="0"/>
              </a:spcBef>
              <a:spcAft>
                <a:spcPts val="0"/>
              </a:spcAft>
              <a:buSzPts val="2800"/>
              <a:buNone/>
              <a:defRPr/>
            </a:lvl6pPr>
            <a:lvl7pPr lvl="6" rtl="0" algn="l">
              <a:lnSpc>
                <a:spcPct val="90000"/>
              </a:lnSpc>
              <a:spcBef>
                <a:spcPts val="0"/>
              </a:spcBef>
              <a:spcAft>
                <a:spcPts val="0"/>
              </a:spcAft>
              <a:buSzPts val="2800"/>
              <a:buNone/>
              <a:defRPr/>
            </a:lvl7pPr>
            <a:lvl8pPr lvl="7" rtl="0" algn="l">
              <a:lnSpc>
                <a:spcPct val="90000"/>
              </a:lnSpc>
              <a:spcBef>
                <a:spcPts val="0"/>
              </a:spcBef>
              <a:spcAft>
                <a:spcPts val="0"/>
              </a:spcAft>
              <a:buSzPts val="2800"/>
              <a:buNone/>
              <a:defRPr/>
            </a:lvl8pPr>
            <a:lvl9pPr lvl="8" rtl="0" algn="l">
              <a:lnSpc>
                <a:spcPct val="90000"/>
              </a:lnSpc>
              <a:spcBef>
                <a:spcPts val="0"/>
              </a:spcBef>
              <a:spcAft>
                <a:spcPts val="0"/>
              </a:spcAft>
              <a:buSzPts val="2800"/>
              <a:buNone/>
              <a:defRPr/>
            </a:lvl9pPr>
          </a:lstStyle>
          <a:p/>
        </p:txBody>
      </p:sp>
      <p:sp>
        <p:nvSpPr>
          <p:cNvPr id="91" name="Google Shape;91;p17"/>
          <p:cNvSpPr txBox="1"/>
          <p:nvPr>
            <p:ph idx="1" type="body"/>
          </p:nvPr>
        </p:nvSpPr>
        <p:spPr>
          <a:xfrm>
            <a:off x="628650" y="1370012"/>
            <a:ext cx="7886700" cy="3262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92" name="Google Shape;92;p17"/>
          <p:cNvSpPr txBox="1"/>
          <p:nvPr>
            <p:ph idx="10" type="dt"/>
          </p:nvPr>
        </p:nvSpPr>
        <p:spPr>
          <a:xfrm>
            <a:off x="628650" y="4767262"/>
            <a:ext cx="20574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9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3" name="Google Shape;93;p17"/>
          <p:cNvSpPr txBox="1"/>
          <p:nvPr>
            <p:ph idx="11" type="ftr"/>
          </p:nvPr>
        </p:nvSpPr>
        <p:spPr>
          <a:xfrm>
            <a:off x="3028950" y="4767262"/>
            <a:ext cx="30861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p17"/>
          <p:cNvSpPr txBox="1"/>
          <p:nvPr>
            <p:ph idx="12" type="sldNum"/>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900"/>
              <a:buFont typeface="Arial"/>
              <a:buNone/>
              <a:defRPr b="0" i="0" sz="900" u="non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3">
    <p:spTree>
      <p:nvGrpSpPr>
        <p:cNvPr id="95" name="Shape 95"/>
        <p:cNvGrpSpPr/>
        <p:nvPr/>
      </p:nvGrpSpPr>
      <p:grpSpPr>
        <a:xfrm>
          <a:off x="0" y="0"/>
          <a:ext cx="0" cy="0"/>
          <a:chOff x="0" y="0"/>
          <a:chExt cx="0" cy="0"/>
        </a:xfrm>
      </p:grpSpPr>
      <p:sp>
        <p:nvSpPr>
          <p:cNvPr id="96" name="Google Shape;96;p18"/>
          <p:cNvSpPr txBox="1"/>
          <p:nvPr>
            <p:ph type="title"/>
          </p:nvPr>
        </p:nvSpPr>
        <p:spPr>
          <a:xfrm>
            <a:off x="628650" y="273845"/>
            <a:ext cx="7886700" cy="5955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2800"/>
              <a:buNone/>
              <a:defRPr sz="2700"/>
            </a:lvl1pPr>
            <a:lvl2pPr lvl="1" rtl="0" algn="l">
              <a:lnSpc>
                <a:spcPct val="90000"/>
              </a:lnSpc>
              <a:spcBef>
                <a:spcPts val="0"/>
              </a:spcBef>
              <a:spcAft>
                <a:spcPts val="0"/>
              </a:spcAft>
              <a:buSzPts val="2800"/>
              <a:buNone/>
              <a:defRPr/>
            </a:lvl2pPr>
            <a:lvl3pPr lvl="2" rtl="0" algn="l">
              <a:lnSpc>
                <a:spcPct val="90000"/>
              </a:lnSpc>
              <a:spcBef>
                <a:spcPts val="0"/>
              </a:spcBef>
              <a:spcAft>
                <a:spcPts val="0"/>
              </a:spcAft>
              <a:buSzPts val="2800"/>
              <a:buNone/>
              <a:defRPr/>
            </a:lvl3pPr>
            <a:lvl4pPr lvl="3" rtl="0" algn="l">
              <a:lnSpc>
                <a:spcPct val="90000"/>
              </a:lnSpc>
              <a:spcBef>
                <a:spcPts val="0"/>
              </a:spcBef>
              <a:spcAft>
                <a:spcPts val="0"/>
              </a:spcAft>
              <a:buSzPts val="2800"/>
              <a:buNone/>
              <a:defRPr/>
            </a:lvl4pPr>
            <a:lvl5pPr lvl="4" rtl="0" algn="l">
              <a:lnSpc>
                <a:spcPct val="90000"/>
              </a:lnSpc>
              <a:spcBef>
                <a:spcPts val="0"/>
              </a:spcBef>
              <a:spcAft>
                <a:spcPts val="0"/>
              </a:spcAft>
              <a:buSzPts val="2800"/>
              <a:buNone/>
              <a:defRPr/>
            </a:lvl5pPr>
            <a:lvl6pPr lvl="5" rtl="0" algn="l">
              <a:lnSpc>
                <a:spcPct val="90000"/>
              </a:lnSpc>
              <a:spcBef>
                <a:spcPts val="0"/>
              </a:spcBef>
              <a:spcAft>
                <a:spcPts val="0"/>
              </a:spcAft>
              <a:buSzPts val="2800"/>
              <a:buNone/>
              <a:defRPr/>
            </a:lvl6pPr>
            <a:lvl7pPr lvl="6" rtl="0" algn="l">
              <a:lnSpc>
                <a:spcPct val="90000"/>
              </a:lnSpc>
              <a:spcBef>
                <a:spcPts val="0"/>
              </a:spcBef>
              <a:spcAft>
                <a:spcPts val="0"/>
              </a:spcAft>
              <a:buSzPts val="2800"/>
              <a:buNone/>
              <a:defRPr/>
            </a:lvl7pPr>
            <a:lvl8pPr lvl="7" rtl="0" algn="l">
              <a:lnSpc>
                <a:spcPct val="90000"/>
              </a:lnSpc>
              <a:spcBef>
                <a:spcPts val="0"/>
              </a:spcBef>
              <a:spcAft>
                <a:spcPts val="0"/>
              </a:spcAft>
              <a:buSzPts val="2800"/>
              <a:buNone/>
              <a:defRPr/>
            </a:lvl8pPr>
            <a:lvl9pPr lvl="8" rtl="0" algn="l">
              <a:lnSpc>
                <a:spcPct val="90000"/>
              </a:lnSpc>
              <a:spcBef>
                <a:spcPts val="0"/>
              </a:spcBef>
              <a:spcAft>
                <a:spcPts val="0"/>
              </a:spcAft>
              <a:buSzPts val="2800"/>
              <a:buNone/>
              <a:defRPr/>
            </a:lvl9pPr>
          </a:lstStyle>
          <a:p/>
        </p:txBody>
      </p:sp>
      <p:sp>
        <p:nvSpPr>
          <p:cNvPr id="97" name="Google Shape;97;p18"/>
          <p:cNvSpPr txBox="1"/>
          <p:nvPr>
            <p:ph idx="1" type="body"/>
          </p:nvPr>
        </p:nvSpPr>
        <p:spPr>
          <a:xfrm>
            <a:off x="628650" y="1004780"/>
            <a:ext cx="7886700" cy="36279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98" name="Google Shape;98;p18"/>
          <p:cNvSpPr txBox="1"/>
          <p:nvPr>
            <p:ph idx="10" type="dt"/>
          </p:nvPr>
        </p:nvSpPr>
        <p:spPr>
          <a:xfrm>
            <a:off x="628650" y="4767262"/>
            <a:ext cx="20574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9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8"/>
          <p:cNvSpPr txBox="1"/>
          <p:nvPr>
            <p:ph idx="11" type="ftr"/>
          </p:nvPr>
        </p:nvSpPr>
        <p:spPr>
          <a:xfrm>
            <a:off x="3028950" y="4767262"/>
            <a:ext cx="30861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p18"/>
          <p:cNvSpPr txBox="1"/>
          <p:nvPr>
            <p:ph idx="12" type="sldNum"/>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1" name="Shape 101"/>
        <p:cNvGrpSpPr/>
        <p:nvPr/>
      </p:nvGrpSpPr>
      <p:grpSpPr>
        <a:xfrm>
          <a:off x="0" y="0"/>
          <a:ext cx="0" cy="0"/>
          <a:chOff x="0" y="0"/>
          <a:chExt cx="0" cy="0"/>
        </a:xfrm>
      </p:grpSpPr>
      <p:sp>
        <p:nvSpPr>
          <p:cNvPr id="102" name="Google Shape;102;p19"/>
          <p:cNvSpPr txBox="1"/>
          <p:nvPr>
            <p:ph type="title"/>
          </p:nvPr>
        </p:nvSpPr>
        <p:spPr>
          <a:xfrm>
            <a:off x="629841" y="273847"/>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2800"/>
              <a:buNone/>
              <a:defRPr/>
            </a:lvl1pPr>
            <a:lvl2pPr lvl="1" rtl="0" algn="l">
              <a:lnSpc>
                <a:spcPct val="90000"/>
              </a:lnSpc>
              <a:spcBef>
                <a:spcPts val="0"/>
              </a:spcBef>
              <a:spcAft>
                <a:spcPts val="0"/>
              </a:spcAft>
              <a:buSzPts val="2800"/>
              <a:buNone/>
              <a:defRPr/>
            </a:lvl2pPr>
            <a:lvl3pPr lvl="2" rtl="0" algn="l">
              <a:lnSpc>
                <a:spcPct val="90000"/>
              </a:lnSpc>
              <a:spcBef>
                <a:spcPts val="0"/>
              </a:spcBef>
              <a:spcAft>
                <a:spcPts val="0"/>
              </a:spcAft>
              <a:buSzPts val="2800"/>
              <a:buNone/>
              <a:defRPr/>
            </a:lvl3pPr>
            <a:lvl4pPr lvl="3" rtl="0" algn="l">
              <a:lnSpc>
                <a:spcPct val="90000"/>
              </a:lnSpc>
              <a:spcBef>
                <a:spcPts val="0"/>
              </a:spcBef>
              <a:spcAft>
                <a:spcPts val="0"/>
              </a:spcAft>
              <a:buSzPts val="2800"/>
              <a:buNone/>
              <a:defRPr/>
            </a:lvl4pPr>
            <a:lvl5pPr lvl="4" rtl="0" algn="l">
              <a:lnSpc>
                <a:spcPct val="90000"/>
              </a:lnSpc>
              <a:spcBef>
                <a:spcPts val="0"/>
              </a:spcBef>
              <a:spcAft>
                <a:spcPts val="0"/>
              </a:spcAft>
              <a:buSzPts val="2800"/>
              <a:buNone/>
              <a:defRPr/>
            </a:lvl5pPr>
            <a:lvl6pPr lvl="5" rtl="0" algn="l">
              <a:lnSpc>
                <a:spcPct val="90000"/>
              </a:lnSpc>
              <a:spcBef>
                <a:spcPts val="0"/>
              </a:spcBef>
              <a:spcAft>
                <a:spcPts val="0"/>
              </a:spcAft>
              <a:buSzPts val="2800"/>
              <a:buNone/>
              <a:defRPr/>
            </a:lvl6pPr>
            <a:lvl7pPr lvl="6" rtl="0" algn="l">
              <a:lnSpc>
                <a:spcPct val="90000"/>
              </a:lnSpc>
              <a:spcBef>
                <a:spcPts val="0"/>
              </a:spcBef>
              <a:spcAft>
                <a:spcPts val="0"/>
              </a:spcAft>
              <a:buSzPts val="2800"/>
              <a:buNone/>
              <a:defRPr/>
            </a:lvl7pPr>
            <a:lvl8pPr lvl="7" rtl="0" algn="l">
              <a:lnSpc>
                <a:spcPct val="90000"/>
              </a:lnSpc>
              <a:spcBef>
                <a:spcPts val="0"/>
              </a:spcBef>
              <a:spcAft>
                <a:spcPts val="0"/>
              </a:spcAft>
              <a:buSzPts val="2800"/>
              <a:buNone/>
              <a:defRPr/>
            </a:lvl8pPr>
            <a:lvl9pPr lvl="8" rtl="0" algn="l">
              <a:lnSpc>
                <a:spcPct val="90000"/>
              </a:lnSpc>
              <a:spcBef>
                <a:spcPts val="0"/>
              </a:spcBef>
              <a:spcAft>
                <a:spcPts val="0"/>
              </a:spcAft>
              <a:buSzPts val="2800"/>
              <a:buNone/>
              <a:defRPr/>
            </a:lvl9pPr>
          </a:lstStyle>
          <a:p/>
        </p:txBody>
      </p:sp>
      <p:sp>
        <p:nvSpPr>
          <p:cNvPr id="103" name="Google Shape;103;p19"/>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800"/>
              <a:buNone/>
              <a:defRPr b="1" sz="1800"/>
            </a:lvl1pPr>
            <a:lvl2pPr indent="-228600" lvl="1" marL="914400" rtl="0" algn="l">
              <a:lnSpc>
                <a:spcPct val="90000"/>
              </a:lnSpc>
              <a:spcBef>
                <a:spcPts val="375"/>
              </a:spcBef>
              <a:spcAft>
                <a:spcPts val="0"/>
              </a:spcAft>
              <a:buClr>
                <a:schemeClr val="dk1"/>
              </a:buClr>
              <a:buSzPts val="1500"/>
              <a:buNone/>
              <a:defRPr b="1" sz="1500"/>
            </a:lvl2pPr>
            <a:lvl3pPr indent="-228600" lvl="2" marL="1371600" rtl="0" algn="l">
              <a:lnSpc>
                <a:spcPct val="90000"/>
              </a:lnSpc>
              <a:spcBef>
                <a:spcPts val="375"/>
              </a:spcBef>
              <a:spcAft>
                <a:spcPts val="0"/>
              </a:spcAft>
              <a:buClr>
                <a:schemeClr val="dk1"/>
              </a:buClr>
              <a:buSzPts val="1350"/>
              <a:buNone/>
              <a:defRPr b="1" sz="1350"/>
            </a:lvl3pPr>
            <a:lvl4pPr indent="-228600" lvl="3" marL="1828800" rtl="0" algn="l">
              <a:lnSpc>
                <a:spcPct val="90000"/>
              </a:lnSpc>
              <a:spcBef>
                <a:spcPts val="375"/>
              </a:spcBef>
              <a:spcAft>
                <a:spcPts val="0"/>
              </a:spcAft>
              <a:buClr>
                <a:schemeClr val="dk1"/>
              </a:buClr>
              <a:buSzPts val="1200"/>
              <a:buNone/>
              <a:defRPr b="1" sz="1200"/>
            </a:lvl4pPr>
            <a:lvl5pPr indent="-228600" lvl="4" marL="2286000" rtl="0" algn="l">
              <a:lnSpc>
                <a:spcPct val="90000"/>
              </a:lnSpc>
              <a:spcBef>
                <a:spcPts val="375"/>
              </a:spcBef>
              <a:spcAft>
                <a:spcPts val="0"/>
              </a:spcAft>
              <a:buClr>
                <a:schemeClr val="dk1"/>
              </a:buClr>
              <a:buSzPts val="1200"/>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1600"/>
              </a:spcBef>
              <a:spcAft>
                <a:spcPts val="0"/>
              </a:spcAft>
              <a:buClr>
                <a:schemeClr val="dk1"/>
              </a:buClr>
              <a:buSzPts val="1200"/>
              <a:buNone/>
              <a:defRPr b="1" sz="1200"/>
            </a:lvl7pPr>
            <a:lvl8pPr indent="-228600" lvl="7" marL="3657600" rtl="0" algn="l">
              <a:lnSpc>
                <a:spcPct val="90000"/>
              </a:lnSpc>
              <a:spcBef>
                <a:spcPts val="1600"/>
              </a:spcBef>
              <a:spcAft>
                <a:spcPts val="0"/>
              </a:spcAft>
              <a:buClr>
                <a:schemeClr val="dk1"/>
              </a:buClr>
              <a:buSzPts val="1200"/>
              <a:buNone/>
              <a:defRPr b="1" sz="1200"/>
            </a:lvl8pPr>
            <a:lvl9pPr indent="-228600" lvl="8" marL="4114800" rtl="0" algn="l">
              <a:lnSpc>
                <a:spcPct val="90000"/>
              </a:lnSpc>
              <a:spcBef>
                <a:spcPts val="1600"/>
              </a:spcBef>
              <a:spcAft>
                <a:spcPts val="1600"/>
              </a:spcAft>
              <a:buClr>
                <a:schemeClr val="dk1"/>
              </a:buClr>
              <a:buSzPts val="1200"/>
              <a:buNone/>
              <a:defRPr b="1" sz="1200"/>
            </a:lvl9pPr>
          </a:lstStyle>
          <a:p/>
        </p:txBody>
      </p:sp>
      <p:sp>
        <p:nvSpPr>
          <p:cNvPr id="104" name="Google Shape;104;p19"/>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105" name="Google Shape;105;p19"/>
          <p:cNvSpPr txBox="1"/>
          <p:nvPr>
            <p:ph idx="3" type="body"/>
          </p:nvPr>
        </p:nvSpPr>
        <p:spPr>
          <a:xfrm>
            <a:off x="4629152" y="1260872"/>
            <a:ext cx="3887400" cy="6180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750"/>
              </a:spcBef>
              <a:spcAft>
                <a:spcPts val="0"/>
              </a:spcAft>
              <a:buClr>
                <a:schemeClr val="dk1"/>
              </a:buClr>
              <a:buSzPts val="1800"/>
              <a:buNone/>
              <a:defRPr b="1" sz="1800"/>
            </a:lvl1pPr>
            <a:lvl2pPr indent="-228600" lvl="1" marL="914400" rtl="0" algn="l">
              <a:lnSpc>
                <a:spcPct val="90000"/>
              </a:lnSpc>
              <a:spcBef>
                <a:spcPts val="375"/>
              </a:spcBef>
              <a:spcAft>
                <a:spcPts val="0"/>
              </a:spcAft>
              <a:buClr>
                <a:schemeClr val="dk1"/>
              </a:buClr>
              <a:buSzPts val="1500"/>
              <a:buNone/>
              <a:defRPr b="1" sz="1500"/>
            </a:lvl2pPr>
            <a:lvl3pPr indent="-228600" lvl="2" marL="1371600" rtl="0" algn="l">
              <a:lnSpc>
                <a:spcPct val="90000"/>
              </a:lnSpc>
              <a:spcBef>
                <a:spcPts val="375"/>
              </a:spcBef>
              <a:spcAft>
                <a:spcPts val="0"/>
              </a:spcAft>
              <a:buClr>
                <a:schemeClr val="dk1"/>
              </a:buClr>
              <a:buSzPts val="1350"/>
              <a:buNone/>
              <a:defRPr b="1" sz="1350"/>
            </a:lvl3pPr>
            <a:lvl4pPr indent="-228600" lvl="3" marL="1828800" rtl="0" algn="l">
              <a:lnSpc>
                <a:spcPct val="90000"/>
              </a:lnSpc>
              <a:spcBef>
                <a:spcPts val="375"/>
              </a:spcBef>
              <a:spcAft>
                <a:spcPts val="0"/>
              </a:spcAft>
              <a:buClr>
                <a:schemeClr val="dk1"/>
              </a:buClr>
              <a:buSzPts val="1200"/>
              <a:buNone/>
              <a:defRPr b="1" sz="1200"/>
            </a:lvl4pPr>
            <a:lvl5pPr indent="-228600" lvl="4" marL="2286000" rtl="0" algn="l">
              <a:lnSpc>
                <a:spcPct val="90000"/>
              </a:lnSpc>
              <a:spcBef>
                <a:spcPts val="375"/>
              </a:spcBef>
              <a:spcAft>
                <a:spcPts val="0"/>
              </a:spcAft>
              <a:buClr>
                <a:schemeClr val="dk1"/>
              </a:buClr>
              <a:buSzPts val="1200"/>
              <a:buNone/>
              <a:defRPr b="1" sz="1200"/>
            </a:lvl5pPr>
            <a:lvl6pPr indent="-228600" lvl="5" marL="2743200" rtl="0" algn="l">
              <a:lnSpc>
                <a:spcPct val="90000"/>
              </a:lnSpc>
              <a:spcBef>
                <a:spcPts val="375"/>
              </a:spcBef>
              <a:spcAft>
                <a:spcPts val="0"/>
              </a:spcAft>
              <a:buClr>
                <a:schemeClr val="dk1"/>
              </a:buClr>
              <a:buSzPts val="1200"/>
              <a:buNone/>
              <a:defRPr b="1" sz="1200"/>
            </a:lvl6pPr>
            <a:lvl7pPr indent="-228600" lvl="6" marL="3200400" rtl="0" algn="l">
              <a:lnSpc>
                <a:spcPct val="90000"/>
              </a:lnSpc>
              <a:spcBef>
                <a:spcPts val="1600"/>
              </a:spcBef>
              <a:spcAft>
                <a:spcPts val="0"/>
              </a:spcAft>
              <a:buClr>
                <a:schemeClr val="dk1"/>
              </a:buClr>
              <a:buSzPts val="1200"/>
              <a:buNone/>
              <a:defRPr b="1" sz="1200"/>
            </a:lvl7pPr>
            <a:lvl8pPr indent="-228600" lvl="7" marL="3657600" rtl="0" algn="l">
              <a:lnSpc>
                <a:spcPct val="90000"/>
              </a:lnSpc>
              <a:spcBef>
                <a:spcPts val="1600"/>
              </a:spcBef>
              <a:spcAft>
                <a:spcPts val="0"/>
              </a:spcAft>
              <a:buClr>
                <a:schemeClr val="dk1"/>
              </a:buClr>
              <a:buSzPts val="1200"/>
              <a:buNone/>
              <a:defRPr b="1" sz="1200"/>
            </a:lvl8pPr>
            <a:lvl9pPr indent="-228600" lvl="8" marL="4114800" rtl="0" algn="l">
              <a:lnSpc>
                <a:spcPct val="90000"/>
              </a:lnSpc>
              <a:spcBef>
                <a:spcPts val="1600"/>
              </a:spcBef>
              <a:spcAft>
                <a:spcPts val="1600"/>
              </a:spcAft>
              <a:buClr>
                <a:schemeClr val="dk1"/>
              </a:buClr>
              <a:buSzPts val="1200"/>
              <a:buNone/>
              <a:defRPr b="1" sz="1200"/>
            </a:lvl9pPr>
          </a:lstStyle>
          <a:p/>
        </p:txBody>
      </p:sp>
      <p:sp>
        <p:nvSpPr>
          <p:cNvPr id="106" name="Google Shape;106;p19"/>
          <p:cNvSpPr txBox="1"/>
          <p:nvPr>
            <p:ph idx="4" type="body"/>
          </p:nvPr>
        </p:nvSpPr>
        <p:spPr>
          <a:xfrm>
            <a:off x="4629152" y="1878806"/>
            <a:ext cx="3887400" cy="2763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107" name="Google Shape;107;p19"/>
          <p:cNvSpPr txBox="1"/>
          <p:nvPr>
            <p:ph idx="10" type="dt"/>
          </p:nvPr>
        </p:nvSpPr>
        <p:spPr>
          <a:xfrm>
            <a:off x="628650" y="4767262"/>
            <a:ext cx="20574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9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9"/>
          <p:cNvSpPr txBox="1"/>
          <p:nvPr>
            <p:ph idx="11" type="ftr"/>
          </p:nvPr>
        </p:nvSpPr>
        <p:spPr>
          <a:xfrm>
            <a:off x="3028950" y="4767262"/>
            <a:ext cx="30861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 name="Google Shape;109;p19"/>
          <p:cNvSpPr txBox="1"/>
          <p:nvPr>
            <p:ph idx="12" type="sldNum"/>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_OBJECTS_1">
    <p:spTree>
      <p:nvGrpSpPr>
        <p:cNvPr id="110" name="Shape 110"/>
        <p:cNvGrpSpPr/>
        <p:nvPr/>
      </p:nvGrpSpPr>
      <p:grpSpPr>
        <a:xfrm>
          <a:off x="0" y="0"/>
          <a:ext cx="0" cy="0"/>
          <a:chOff x="0" y="0"/>
          <a:chExt cx="0" cy="0"/>
        </a:xfrm>
      </p:grpSpPr>
      <p:sp>
        <p:nvSpPr>
          <p:cNvPr id="111" name="Google Shape;111;p20"/>
          <p:cNvSpPr txBox="1"/>
          <p:nvPr>
            <p:ph type="title"/>
          </p:nvPr>
        </p:nvSpPr>
        <p:spPr>
          <a:xfrm>
            <a:off x="628650" y="273847"/>
            <a:ext cx="7886700" cy="4998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2800"/>
              <a:buNone/>
              <a:defRPr sz="2700"/>
            </a:lvl1pPr>
            <a:lvl2pPr lvl="1" rtl="0" algn="l">
              <a:lnSpc>
                <a:spcPct val="90000"/>
              </a:lnSpc>
              <a:spcBef>
                <a:spcPts val="0"/>
              </a:spcBef>
              <a:spcAft>
                <a:spcPts val="0"/>
              </a:spcAft>
              <a:buSzPts val="2800"/>
              <a:buNone/>
              <a:defRPr/>
            </a:lvl2pPr>
            <a:lvl3pPr lvl="2" rtl="0" algn="l">
              <a:lnSpc>
                <a:spcPct val="90000"/>
              </a:lnSpc>
              <a:spcBef>
                <a:spcPts val="0"/>
              </a:spcBef>
              <a:spcAft>
                <a:spcPts val="0"/>
              </a:spcAft>
              <a:buSzPts val="2800"/>
              <a:buNone/>
              <a:defRPr/>
            </a:lvl3pPr>
            <a:lvl4pPr lvl="3" rtl="0" algn="l">
              <a:lnSpc>
                <a:spcPct val="90000"/>
              </a:lnSpc>
              <a:spcBef>
                <a:spcPts val="0"/>
              </a:spcBef>
              <a:spcAft>
                <a:spcPts val="0"/>
              </a:spcAft>
              <a:buSzPts val="2800"/>
              <a:buNone/>
              <a:defRPr/>
            </a:lvl4pPr>
            <a:lvl5pPr lvl="4" rtl="0" algn="l">
              <a:lnSpc>
                <a:spcPct val="90000"/>
              </a:lnSpc>
              <a:spcBef>
                <a:spcPts val="0"/>
              </a:spcBef>
              <a:spcAft>
                <a:spcPts val="0"/>
              </a:spcAft>
              <a:buSzPts val="2800"/>
              <a:buNone/>
              <a:defRPr/>
            </a:lvl5pPr>
            <a:lvl6pPr lvl="5" rtl="0" algn="l">
              <a:lnSpc>
                <a:spcPct val="90000"/>
              </a:lnSpc>
              <a:spcBef>
                <a:spcPts val="0"/>
              </a:spcBef>
              <a:spcAft>
                <a:spcPts val="0"/>
              </a:spcAft>
              <a:buSzPts val="2800"/>
              <a:buNone/>
              <a:defRPr/>
            </a:lvl6pPr>
            <a:lvl7pPr lvl="6" rtl="0" algn="l">
              <a:lnSpc>
                <a:spcPct val="90000"/>
              </a:lnSpc>
              <a:spcBef>
                <a:spcPts val="0"/>
              </a:spcBef>
              <a:spcAft>
                <a:spcPts val="0"/>
              </a:spcAft>
              <a:buSzPts val="2800"/>
              <a:buNone/>
              <a:defRPr/>
            </a:lvl7pPr>
            <a:lvl8pPr lvl="7" rtl="0" algn="l">
              <a:lnSpc>
                <a:spcPct val="90000"/>
              </a:lnSpc>
              <a:spcBef>
                <a:spcPts val="0"/>
              </a:spcBef>
              <a:spcAft>
                <a:spcPts val="0"/>
              </a:spcAft>
              <a:buSzPts val="2800"/>
              <a:buNone/>
              <a:defRPr/>
            </a:lvl8pPr>
            <a:lvl9pPr lvl="8" rtl="0" algn="l">
              <a:lnSpc>
                <a:spcPct val="90000"/>
              </a:lnSpc>
              <a:spcBef>
                <a:spcPts val="0"/>
              </a:spcBef>
              <a:spcAft>
                <a:spcPts val="0"/>
              </a:spcAft>
              <a:buSzPts val="2800"/>
              <a:buNone/>
              <a:defRPr/>
            </a:lvl9pPr>
          </a:lstStyle>
          <a:p/>
        </p:txBody>
      </p:sp>
      <p:sp>
        <p:nvSpPr>
          <p:cNvPr id="112" name="Google Shape;112;p20"/>
          <p:cNvSpPr txBox="1"/>
          <p:nvPr>
            <p:ph idx="1" type="body"/>
          </p:nvPr>
        </p:nvSpPr>
        <p:spPr>
          <a:xfrm>
            <a:off x="628650" y="940982"/>
            <a:ext cx="3886200" cy="3691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113" name="Google Shape;113;p20"/>
          <p:cNvSpPr txBox="1"/>
          <p:nvPr>
            <p:ph idx="2" type="body"/>
          </p:nvPr>
        </p:nvSpPr>
        <p:spPr>
          <a:xfrm>
            <a:off x="4629150" y="940982"/>
            <a:ext cx="3886200" cy="3691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114" name="Google Shape;114;p20"/>
          <p:cNvSpPr txBox="1"/>
          <p:nvPr>
            <p:ph idx="11" type="ftr"/>
          </p:nvPr>
        </p:nvSpPr>
        <p:spPr>
          <a:xfrm>
            <a:off x="3028950" y="4767262"/>
            <a:ext cx="3086100" cy="274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20"/>
          <p:cNvSpPr txBox="1"/>
          <p:nvPr>
            <p:ph idx="12" type="sldNum"/>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900" u="non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9144000" cy="5144779"/>
          </a:xfrm>
          <a:prstGeom prst="rect">
            <a:avLst/>
          </a:prstGeom>
          <a:noFill/>
          <a:ln>
            <a:noFill/>
          </a:ln>
        </p:spPr>
      </p:pic>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3576A4"/>
              </a:buClr>
              <a:buSzPts val="3600"/>
              <a:buFont typeface="Roboto"/>
              <a:buNone/>
              <a:defRPr b="1" sz="3600">
                <a:solidFill>
                  <a:srgbClr val="3576A4"/>
                </a:solidFill>
                <a:latin typeface="Roboto"/>
                <a:ea typeface="Roboto"/>
                <a:cs typeface="Roboto"/>
                <a:sym typeface="Roboto"/>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3"/>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0" y="0"/>
            <a:ext cx="9144000" cy="5144779"/>
          </a:xfrm>
          <a:prstGeom prst="rect">
            <a:avLst/>
          </a:prstGeom>
          <a:noFill/>
          <a:ln>
            <a:noFill/>
          </a:ln>
        </p:spPr>
      </p:pic>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3576A4"/>
              </a:buClr>
              <a:buSzPts val="2800"/>
              <a:buFont typeface="Roboto"/>
              <a:buNone/>
              <a:defRPr b="1">
                <a:solidFill>
                  <a:srgbClr val="3576A4"/>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Font typeface="Lora"/>
              <a:buChar char="●"/>
              <a:defRPr>
                <a:latin typeface="Lora"/>
                <a:ea typeface="Lora"/>
                <a:cs typeface="Lora"/>
                <a:sym typeface="Lora"/>
              </a:defRPr>
            </a:lvl1pPr>
            <a:lvl2pPr indent="-317500" lvl="1" marL="914400">
              <a:spcBef>
                <a:spcPts val="1600"/>
              </a:spcBef>
              <a:spcAft>
                <a:spcPts val="0"/>
              </a:spcAft>
              <a:buSzPts val="1400"/>
              <a:buFont typeface="Lora"/>
              <a:buChar char="○"/>
              <a:defRPr>
                <a:latin typeface="Lora"/>
                <a:ea typeface="Lora"/>
                <a:cs typeface="Lora"/>
                <a:sym typeface="Lora"/>
              </a:defRPr>
            </a:lvl2pPr>
            <a:lvl3pPr indent="-317500" lvl="2" marL="1371600">
              <a:spcBef>
                <a:spcPts val="1600"/>
              </a:spcBef>
              <a:spcAft>
                <a:spcPts val="0"/>
              </a:spcAft>
              <a:buSzPts val="1400"/>
              <a:buFont typeface="Lora"/>
              <a:buChar char="■"/>
              <a:defRPr>
                <a:latin typeface="Lora"/>
                <a:ea typeface="Lora"/>
                <a:cs typeface="Lora"/>
                <a:sym typeface="Lora"/>
              </a:defRPr>
            </a:lvl3pPr>
            <a:lvl4pPr indent="-317500" lvl="3" marL="1828800">
              <a:spcBef>
                <a:spcPts val="1600"/>
              </a:spcBef>
              <a:spcAft>
                <a:spcPts val="0"/>
              </a:spcAft>
              <a:buSzPts val="1400"/>
              <a:buFont typeface="Lora"/>
              <a:buChar char="●"/>
              <a:defRPr>
                <a:latin typeface="Lora"/>
                <a:ea typeface="Lora"/>
                <a:cs typeface="Lora"/>
                <a:sym typeface="Lora"/>
              </a:defRPr>
            </a:lvl4pPr>
            <a:lvl5pPr indent="-317500" lvl="4" marL="2286000">
              <a:spcBef>
                <a:spcPts val="1600"/>
              </a:spcBef>
              <a:spcAft>
                <a:spcPts val="0"/>
              </a:spcAft>
              <a:buSzPts val="1400"/>
              <a:buFont typeface="Lora"/>
              <a:buChar char="○"/>
              <a:defRPr>
                <a:latin typeface="Lora"/>
                <a:ea typeface="Lora"/>
                <a:cs typeface="Lora"/>
                <a:sym typeface="Lora"/>
              </a:defRPr>
            </a:lvl5pPr>
            <a:lvl6pPr indent="-317500" lvl="5" marL="2743200">
              <a:spcBef>
                <a:spcPts val="1600"/>
              </a:spcBef>
              <a:spcAft>
                <a:spcPts val="0"/>
              </a:spcAft>
              <a:buSzPts val="1400"/>
              <a:buFont typeface="Lora"/>
              <a:buChar char="■"/>
              <a:defRPr>
                <a:latin typeface="Lora"/>
                <a:ea typeface="Lora"/>
                <a:cs typeface="Lora"/>
                <a:sym typeface="Lora"/>
              </a:defRPr>
            </a:lvl6pPr>
            <a:lvl7pPr indent="-317500" lvl="6" marL="3200400">
              <a:spcBef>
                <a:spcPts val="1600"/>
              </a:spcBef>
              <a:spcAft>
                <a:spcPts val="0"/>
              </a:spcAft>
              <a:buSzPts val="1400"/>
              <a:buFont typeface="Lora"/>
              <a:buChar char="●"/>
              <a:defRPr>
                <a:latin typeface="Lora"/>
                <a:ea typeface="Lora"/>
                <a:cs typeface="Lora"/>
                <a:sym typeface="Lora"/>
              </a:defRPr>
            </a:lvl7pPr>
            <a:lvl8pPr indent="-317500" lvl="7" marL="3657600">
              <a:spcBef>
                <a:spcPts val="1600"/>
              </a:spcBef>
              <a:spcAft>
                <a:spcPts val="0"/>
              </a:spcAft>
              <a:buSzPts val="1400"/>
              <a:buFont typeface="Lora"/>
              <a:buChar char="○"/>
              <a:defRPr>
                <a:latin typeface="Lora"/>
                <a:ea typeface="Lora"/>
                <a:cs typeface="Lora"/>
                <a:sym typeface="Lora"/>
              </a:defRPr>
            </a:lvl8pPr>
            <a:lvl9pPr indent="-317500" lvl="8" marL="4114800">
              <a:spcBef>
                <a:spcPts val="1600"/>
              </a:spcBef>
              <a:spcAft>
                <a:spcPts val="1600"/>
              </a:spcAft>
              <a:buSzPts val="1400"/>
              <a:buFont typeface="Lora"/>
              <a:buChar char="■"/>
              <a:defRPr>
                <a:latin typeface="Lora"/>
                <a:ea typeface="Lora"/>
                <a:cs typeface="Lora"/>
                <a:sym typeface="Lora"/>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4"/>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a:off x="0" y="0"/>
            <a:ext cx="9144000" cy="5144779"/>
          </a:xfrm>
          <a:prstGeom prst="rect">
            <a:avLst/>
          </a:prstGeom>
          <a:noFill/>
          <a:ln>
            <a:noFill/>
          </a:ln>
        </p:spPr>
      </p:pic>
      <p:sp>
        <p:nvSpPr>
          <p:cNvPr id="29" name="Google Shape;29;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3576A4"/>
              </a:buClr>
              <a:buSzPts val="2800"/>
              <a:buFont typeface="Roboto"/>
              <a:buNone/>
              <a:defRPr b="1">
                <a:solidFill>
                  <a:srgbClr val="3576A4"/>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Lora"/>
              <a:buChar char="●"/>
              <a:defRPr sz="1400">
                <a:latin typeface="Lora"/>
                <a:ea typeface="Lora"/>
                <a:cs typeface="Lora"/>
                <a:sym typeface="Lora"/>
              </a:defRPr>
            </a:lvl1pPr>
            <a:lvl2pPr indent="-304800" lvl="1" marL="914400">
              <a:spcBef>
                <a:spcPts val="1600"/>
              </a:spcBef>
              <a:spcAft>
                <a:spcPts val="0"/>
              </a:spcAft>
              <a:buSzPts val="1200"/>
              <a:buFont typeface="Lora"/>
              <a:buChar char="○"/>
              <a:defRPr sz="1200">
                <a:latin typeface="Lora"/>
                <a:ea typeface="Lora"/>
                <a:cs typeface="Lora"/>
                <a:sym typeface="Lora"/>
              </a:defRPr>
            </a:lvl2pPr>
            <a:lvl3pPr indent="-304800" lvl="2" marL="1371600">
              <a:spcBef>
                <a:spcPts val="1600"/>
              </a:spcBef>
              <a:spcAft>
                <a:spcPts val="0"/>
              </a:spcAft>
              <a:buSzPts val="1200"/>
              <a:buFont typeface="Lora"/>
              <a:buChar char="■"/>
              <a:defRPr sz="1200">
                <a:latin typeface="Lora"/>
                <a:ea typeface="Lora"/>
                <a:cs typeface="Lora"/>
                <a:sym typeface="Lora"/>
              </a:defRPr>
            </a:lvl3pPr>
            <a:lvl4pPr indent="-304800" lvl="3" marL="1828800">
              <a:spcBef>
                <a:spcPts val="1600"/>
              </a:spcBef>
              <a:spcAft>
                <a:spcPts val="0"/>
              </a:spcAft>
              <a:buSzPts val="1200"/>
              <a:buFont typeface="Lora"/>
              <a:buChar char="●"/>
              <a:defRPr sz="1200">
                <a:latin typeface="Lora"/>
                <a:ea typeface="Lora"/>
                <a:cs typeface="Lora"/>
                <a:sym typeface="Lora"/>
              </a:defRPr>
            </a:lvl4pPr>
            <a:lvl5pPr indent="-304800" lvl="4" marL="2286000">
              <a:spcBef>
                <a:spcPts val="1600"/>
              </a:spcBef>
              <a:spcAft>
                <a:spcPts val="0"/>
              </a:spcAft>
              <a:buSzPts val="1200"/>
              <a:buFont typeface="Lora"/>
              <a:buChar char="○"/>
              <a:defRPr sz="1200">
                <a:latin typeface="Lora"/>
                <a:ea typeface="Lora"/>
                <a:cs typeface="Lora"/>
                <a:sym typeface="Lora"/>
              </a:defRPr>
            </a:lvl5pPr>
            <a:lvl6pPr indent="-304800" lvl="5" marL="2743200">
              <a:spcBef>
                <a:spcPts val="1600"/>
              </a:spcBef>
              <a:spcAft>
                <a:spcPts val="0"/>
              </a:spcAft>
              <a:buSzPts val="1200"/>
              <a:buFont typeface="Lora"/>
              <a:buChar char="■"/>
              <a:defRPr sz="1200">
                <a:latin typeface="Lora"/>
                <a:ea typeface="Lora"/>
                <a:cs typeface="Lora"/>
                <a:sym typeface="Lora"/>
              </a:defRPr>
            </a:lvl6pPr>
            <a:lvl7pPr indent="-304800" lvl="6" marL="3200400">
              <a:spcBef>
                <a:spcPts val="1600"/>
              </a:spcBef>
              <a:spcAft>
                <a:spcPts val="0"/>
              </a:spcAft>
              <a:buSzPts val="1200"/>
              <a:buFont typeface="Lora"/>
              <a:buChar char="●"/>
              <a:defRPr sz="1200">
                <a:latin typeface="Lora"/>
                <a:ea typeface="Lora"/>
                <a:cs typeface="Lora"/>
                <a:sym typeface="Lora"/>
              </a:defRPr>
            </a:lvl7pPr>
            <a:lvl8pPr indent="-304800" lvl="7" marL="3657600">
              <a:spcBef>
                <a:spcPts val="1600"/>
              </a:spcBef>
              <a:spcAft>
                <a:spcPts val="0"/>
              </a:spcAft>
              <a:buSzPts val="1200"/>
              <a:buFont typeface="Lora"/>
              <a:buChar char="○"/>
              <a:defRPr sz="1200">
                <a:latin typeface="Lora"/>
                <a:ea typeface="Lora"/>
                <a:cs typeface="Lora"/>
                <a:sym typeface="Lora"/>
              </a:defRPr>
            </a:lvl8pPr>
            <a:lvl9pPr indent="-304800" lvl="8" marL="4114800">
              <a:spcBef>
                <a:spcPts val="1600"/>
              </a:spcBef>
              <a:spcAft>
                <a:spcPts val="1600"/>
              </a:spcAft>
              <a:buSzPts val="1200"/>
              <a:buFont typeface="Lora"/>
              <a:buChar char="■"/>
              <a:defRPr sz="1200">
                <a:latin typeface="Lora"/>
                <a:ea typeface="Lora"/>
                <a:cs typeface="Lora"/>
                <a:sym typeface="Lora"/>
              </a:defRPr>
            </a:lvl9pPr>
          </a:lstStyle>
          <a:p/>
        </p:txBody>
      </p:sp>
      <p:sp>
        <p:nvSpPr>
          <p:cNvPr id="31" name="Google Shape;31;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Lora"/>
              <a:buChar char="●"/>
              <a:defRPr sz="1400">
                <a:latin typeface="Lora"/>
                <a:ea typeface="Lora"/>
                <a:cs typeface="Lora"/>
                <a:sym typeface="Lora"/>
              </a:defRPr>
            </a:lvl1pPr>
            <a:lvl2pPr indent="-304800" lvl="1" marL="914400">
              <a:spcBef>
                <a:spcPts val="1600"/>
              </a:spcBef>
              <a:spcAft>
                <a:spcPts val="0"/>
              </a:spcAft>
              <a:buSzPts val="1200"/>
              <a:buFont typeface="Lora"/>
              <a:buChar char="○"/>
              <a:defRPr sz="1200">
                <a:latin typeface="Lora"/>
                <a:ea typeface="Lora"/>
                <a:cs typeface="Lora"/>
                <a:sym typeface="Lora"/>
              </a:defRPr>
            </a:lvl2pPr>
            <a:lvl3pPr indent="-304800" lvl="2" marL="1371600">
              <a:spcBef>
                <a:spcPts val="1600"/>
              </a:spcBef>
              <a:spcAft>
                <a:spcPts val="0"/>
              </a:spcAft>
              <a:buSzPts val="1200"/>
              <a:buFont typeface="Lora"/>
              <a:buChar char="■"/>
              <a:defRPr sz="1200">
                <a:latin typeface="Lora"/>
                <a:ea typeface="Lora"/>
                <a:cs typeface="Lora"/>
                <a:sym typeface="Lora"/>
              </a:defRPr>
            </a:lvl3pPr>
            <a:lvl4pPr indent="-304800" lvl="3" marL="1828800">
              <a:spcBef>
                <a:spcPts val="1600"/>
              </a:spcBef>
              <a:spcAft>
                <a:spcPts val="0"/>
              </a:spcAft>
              <a:buSzPts val="1200"/>
              <a:buFont typeface="Lora"/>
              <a:buChar char="●"/>
              <a:defRPr sz="1200">
                <a:latin typeface="Lora"/>
                <a:ea typeface="Lora"/>
                <a:cs typeface="Lora"/>
                <a:sym typeface="Lora"/>
              </a:defRPr>
            </a:lvl4pPr>
            <a:lvl5pPr indent="-304800" lvl="4" marL="2286000">
              <a:spcBef>
                <a:spcPts val="1600"/>
              </a:spcBef>
              <a:spcAft>
                <a:spcPts val="0"/>
              </a:spcAft>
              <a:buSzPts val="1200"/>
              <a:buFont typeface="Lora"/>
              <a:buChar char="○"/>
              <a:defRPr sz="1200">
                <a:latin typeface="Lora"/>
                <a:ea typeface="Lora"/>
                <a:cs typeface="Lora"/>
                <a:sym typeface="Lora"/>
              </a:defRPr>
            </a:lvl5pPr>
            <a:lvl6pPr indent="-304800" lvl="5" marL="2743200">
              <a:spcBef>
                <a:spcPts val="1600"/>
              </a:spcBef>
              <a:spcAft>
                <a:spcPts val="0"/>
              </a:spcAft>
              <a:buSzPts val="1200"/>
              <a:buFont typeface="Lora"/>
              <a:buChar char="■"/>
              <a:defRPr sz="1200">
                <a:latin typeface="Lora"/>
                <a:ea typeface="Lora"/>
                <a:cs typeface="Lora"/>
                <a:sym typeface="Lora"/>
              </a:defRPr>
            </a:lvl6pPr>
            <a:lvl7pPr indent="-304800" lvl="6" marL="3200400">
              <a:spcBef>
                <a:spcPts val="1600"/>
              </a:spcBef>
              <a:spcAft>
                <a:spcPts val="0"/>
              </a:spcAft>
              <a:buSzPts val="1200"/>
              <a:buFont typeface="Lora"/>
              <a:buChar char="●"/>
              <a:defRPr sz="1200">
                <a:latin typeface="Lora"/>
                <a:ea typeface="Lora"/>
                <a:cs typeface="Lora"/>
                <a:sym typeface="Lora"/>
              </a:defRPr>
            </a:lvl7pPr>
            <a:lvl8pPr indent="-304800" lvl="7" marL="3657600">
              <a:spcBef>
                <a:spcPts val="1600"/>
              </a:spcBef>
              <a:spcAft>
                <a:spcPts val="0"/>
              </a:spcAft>
              <a:buSzPts val="1200"/>
              <a:buFont typeface="Lora"/>
              <a:buChar char="○"/>
              <a:defRPr sz="1200">
                <a:latin typeface="Lora"/>
                <a:ea typeface="Lora"/>
                <a:cs typeface="Lora"/>
                <a:sym typeface="Lora"/>
              </a:defRPr>
            </a:lvl8pPr>
            <a:lvl9pPr indent="-304800" lvl="8" marL="4114800">
              <a:spcBef>
                <a:spcPts val="1600"/>
              </a:spcBef>
              <a:spcAft>
                <a:spcPts val="1600"/>
              </a:spcAft>
              <a:buSzPts val="1200"/>
              <a:buFont typeface="Lora"/>
              <a:buChar char="■"/>
              <a:defRPr sz="1200">
                <a:latin typeface="Lora"/>
                <a:ea typeface="Lora"/>
                <a:cs typeface="Lora"/>
                <a:sym typeface="Lora"/>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3" name="Google Shape;33;p5"/>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0" y="0"/>
            <a:ext cx="9144000" cy="5144779"/>
          </a:xfrm>
          <a:prstGeom prst="rect">
            <a:avLst/>
          </a:prstGeom>
          <a:noFill/>
          <a:ln>
            <a:noFill/>
          </a:ln>
        </p:spPr>
      </p:pic>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3576A4"/>
              </a:buClr>
              <a:buSzPts val="2800"/>
              <a:buFont typeface="Roboto"/>
              <a:buNone/>
              <a:defRPr b="1">
                <a:solidFill>
                  <a:srgbClr val="3576A4"/>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8" name="Google Shape;38;p6"/>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pic>
        <p:nvPicPr>
          <p:cNvPr id="40" name="Google Shape;40;p7"/>
          <p:cNvPicPr preferRelativeResize="0"/>
          <p:nvPr/>
        </p:nvPicPr>
        <p:blipFill>
          <a:blip r:embed="rId2">
            <a:alphaModFix/>
          </a:blip>
          <a:stretch>
            <a:fillRect/>
          </a:stretch>
        </p:blipFill>
        <p:spPr>
          <a:xfrm>
            <a:off x="0" y="0"/>
            <a:ext cx="9144000" cy="5144779"/>
          </a:xfrm>
          <a:prstGeom prst="rect">
            <a:avLst/>
          </a:prstGeom>
          <a:noFill/>
          <a:ln>
            <a:noFill/>
          </a:ln>
        </p:spPr>
      </p:pic>
      <p:sp>
        <p:nvSpPr>
          <p:cNvPr id="41" name="Google Shape;4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Clr>
                <a:srgbClr val="3576A4"/>
              </a:buClr>
              <a:buSzPts val="2400"/>
              <a:buFont typeface="Roboto"/>
              <a:buNone/>
              <a:defRPr b="1" sz="2400">
                <a:solidFill>
                  <a:srgbClr val="3576A4"/>
                </a:solidFill>
                <a:latin typeface="Roboto"/>
                <a:ea typeface="Roboto"/>
                <a:cs typeface="Roboto"/>
                <a:sym typeface="Roboto"/>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Lora"/>
              <a:buChar char="●"/>
              <a:defRPr sz="1200">
                <a:latin typeface="Lora"/>
                <a:ea typeface="Lora"/>
                <a:cs typeface="Lora"/>
                <a:sym typeface="Lora"/>
              </a:defRPr>
            </a:lvl1pPr>
            <a:lvl2pPr indent="-304800" lvl="1" marL="914400">
              <a:spcBef>
                <a:spcPts val="1600"/>
              </a:spcBef>
              <a:spcAft>
                <a:spcPts val="0"/>
              </a:spcAft>
              <a:buSzPts val="1200"/>
              <a:buFont typeface="Lora"/>
              <a:buChar char="○"/>
              <a:defRPr sz="1200">
                <a:latin typeface="Lora"/>
                <a:ea typeface="Lora"/>
                <a:cs typeface="Lora"/>
                <a:sym typeface="Lora"/>
              </a:defRPr>
            </a:lvl2pPr>
            <a:lvl3pPr indent="-304800" lvl="2" marL="1371600">
              <a:spcBef>
                <a:spcPts val="1600"/>
              </a:spcBef>
              <a:spcAft>
                <a:spcPts val="0"/>
              </a:spcAft>
              <a:buSzPts val="1200"/>
              <a:buFont typeface="Lora"/>
              <a:buChar char="■"/>
              <a:defRPr sz="1200">
                <a:latin typeface="Lora"/>
                <a:ea typeface="Lora"/>
                <a:cs typeface="Lora"/>
                <a:sym typeface="Lora"/>
              </a:defRPr>
            </a:lvl3pPr>
            <a:lvl4pPr indent="-304800" lvl="3" marL="1828800">
              <a:spcBef>
                <a:spcPts val="1600"/>
              </a:spcBef>
              <a:spcAft>
                <a:spcPts val="0"/>
              </a:spcAft>
              <a:buSzPts val="1200"/>
              <a:buFont typeface="Lora"/>
              <a:buChar char="●"/>
              <a:defRPr sz="1200">
                <a:latin typeface="Lora"/>
                <a:ea typeface="Lora"/>
                <a:cs typeface="Lora"/>
                <a:sym typeface="Lora"/>
              </a:defRPr>
            </a:lvl4pPr>
            <a:lvl5pPr indent="-304800" lvl="4" marL="2286000">
              <a:spcBef>
                <a:spcPts val="1600"/>
              </a:spcBef>
              <a:spcAft>
                <a:spcPts val="0"/>
              </a:spcAft>
              <a:buSzPts val="1200"/>
              <a:buFont typeface="Lora"/>
              <a:buChar char="○"/>
              <a:defRPr sz="1200">
                <a:latin typeface="Lora"/>
                <a:ea typeface="Lora"/>
                <a:cs typeface="Lora"/>
                <a:sym typeface="Lora"/>
              </a:defRPr>
            </a:lvl5pPr>
            <a:lvl6pPr indent="-304800" lvl="5" marL="2743200">
              <a:spcBef>
                <a:spcPts val="1600"/>
              </a:spcBef>
              <a:spcAft>
                <a:spcPts val="0"/>
              </a:spcAft>
              <a:buSzPts val="1200"/>
              <a:buFont typeface="Lora"/>
              <a:buChar char="■"/>
              <a:defRPr sz="1200">
                <a:latin typeface="Lora"/>
                <a:ea typeface="Lora"/>
                <a:cs typeface="Lora"/>
                <a:sym typeface="Lora"/>
              </a:defRPr>
            </a:lvl6pPr>
            <a:lvl7pPr indent="-304800" lvl="6" marL="3200400">
              <a:spcBef>
                <a:spcPts val="1600"/>
              </a:spcBef>
              <a:spcAft>
                <a:spcPts val="0"/>
              </a:spcAft>
              <a:buSzPts val="1200"/>
              <a:buFont typeface="Lora"/>
              <a:buChar char="●"/>
              <a:defRPr sz="1200">
                <a:latin typeface="Lora"/>
                <a:ea typeface="Lora"/>
                <a:cs typeface="Lora"/>
                <a:sym typeface="Lora"/>
              </a:defRPr>
            </a:lvl7pPr>
            <a:lvl8pPr indent="-304800" lvl="7" marL="3657600">
              <a:spcBef>
                <a:spcPts val="1600"/>
              </a:spcBef>
              <a:spcAft>
                <a:spcPts val="0"/>
              </a:spcAft>
              <a:buSzPts val="1200"/>
              <a:buFont typeface="Lora"/>
              <a:buChar char="○"/>
              <a:defRPr sz="1200">
                <a:latin typeface="Lora"/>
                <a:ea typeface="Lora"/>
                <a:cs typeface="Lora"/>
                <a:sym typeface="Lora"/>
              </a:defRPr>
            </a:lvl8pPr>
            <a:lvl9pPr indent="-304800" lvl="8" marL="4114800">
              <a:spcBef>
                <a:spcPts val="1600"/>
              </a:spcBef>
              <a:spcAft>
                <a:spcPts val="1600"/>
              </a:spcAft>
              <a:buSzPts val="1200"/>
              <a:buFont typeface="Lora"/>
              <a:buChar char="■"/>
              <a:defRPr sz="1200">
                <a:latin typeface="Lora"/>
                <a:ea typeface="Lora"/>
                <a:cs typeface="Lora"/>
                <a:sym typeface="Lora"/>
              </a:defRPr>
            </a:lvl9pPr>
          </a:lstStyle>
          <a:p/>
        </p:txBody>
      </p:sp>
      <p:sp>
        <p:nvSpPr>
          <p:cNvPr id="43" name="Google Shape;4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7"/>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0" y="0"/>
            <a:ext cx="9144000" cy="5144779"/>
          </a:xfrm>
          <a:prstGeom prst="rect">
            <a:avLst/>
          </a:prstGeom>
          <a:noFill/>
          <a:ln>
            <a:noFill/>
          </a:ln>
        </p:spPr>
      </p:pic>
      <p:sp>
        <p:nvSpPr>
          <p:cNvPr id="47" name="Google Shape;47;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Clr>
                <a:srgbClr val="3576A4"/>
              </a:buClr>
              <a:buSzPts val="4800"/>
              <a:buFont typeface="Roboto"/>
              <a:buNone/>
              <a:defRPr b="1" sz="4800">
                <a:solidFill>
                  <a:srgbClr val="3576A4"/>
                </a:solidFill>
                <a:latin typeface="Roboto"/>
                <a:ea typeface="Roboto"/>
                <a:cs typeface="Roboto"/>
                <a:sym typeface="Roboto"/>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8"/>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3576A4"/>
              </a:buClr>
              <a:buSzPts val="4200"/>
              <a:buFont typeface="Roboto"/>
              <a:buNone/>
              <a:defRPr b="1" sz="4200">
                <a:solidFill>
                  <a:srgbClr val="3576A4"/>
                </a:solidFill>
                <a:latin typeface="Roboto"/>
                <a:ea typeface="Roboto"/>
                <a:cs typeface="Roboto"/>
                <a:sym typeface="Roboto"/>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Roboto"/>
              <a:buNone/>
              <a:defRPr sz="2100">
                <a:latin typeface="Roboto"/>
                <a:ea typeface="Roboto"/>
                <a:cs typeface="Roboto"/>
                <a:sym typeface="Robo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Font typeface="Lora"/>
              <a:buChar char="●"/>
              <a:defRPr>
                <a:latin typeface="Lora"/>
                <a:ea typeface="Lora"/>
                <a:cs typeface="Lora"/>
                <a:sym typeface="Lora"/>
              </a:defRPr>
            </a:lvl1pPr>
            <a:lvl2pPr indent="-317500" lvl="1" marL="914400">
              <a:spcBef>
                <a:spcPts val="1600"/>
              </a:spcBef>
              <a:spcAft>
                <a:spcPts val="0"/>
              </a:spcAft>
              <a:buSzPts val="1400"/>
              <a:buFont typeface="Lora"/>
              <a:buChar char="○"/>
              <a:defRPr>
                <a:latin typeface="Lora"/>
                <a:ea typeface="Lora"/>
                <a:cs typeface="Lora"/>
                <a:sym typeface="Lora"/>
              </a:defRPr>
            </a:lvl2pPr>
            <a:lvl3pPr indent="-317500" lvl="2" marL="1371600">
              <a:spcBef>
                <a:spcPts val="1600"/>
              </a:spcBef>
              <a:spcAft>
                <a:spcPts val="0"/>
              </a:spcAft>
              <a:buSzPts val="1400"/>
              <a:buFont typeface="Lora"/>
              <a:buChar char="■"/>
              <a:defRPr>
                <a:latin typeface="Lora"/>
                <a:ea typeface="Lora"/>
                <a:cs typeface="Lora"/>
                <a:sym typeface="Lora"/>
              </a:defRPr>
            </a:lvl3pPr>
            <a:lvl4pPr indent="-317500" lvl="3" marL="1828800">
              <a:spcBef>
                <a:spcPts val="1600"/>
              </a:spcBef>
              <a:spcAft>
                <a:spcPts val="0"/>
              </a:spcAft>
              <a:buSzPts val="1400"/>
              <a:buFont typeface="Lora"/>
              <a:buChar char="●"/>
              <a:defRPr>
                <a:latin typeface="Lora"/>
                <a:ea typeface="Lora"/>
                <a:cs typeface="Lora"/>
                <a:sym typeface="Lora"/>
              </a:defRPr>
            </a:lvl4pPr>
            <a:lvl5pPr indent="-317500" lvl="4" marL="2286000">
              <a:spcBef>
                <a:spcPts val="1600"/>
              </a:spcBef>
              <a:spcAft>
                <a:spcPts val="0"/>
              </a:spcAft>
              <a:buSzPts val="1400"/>
              <a:buFont typeface="Lora"/>
              <a:buChar char="○"/>
              <a:defRPr>
                <a:latin typeface="Lora"/>
                <a:ea typeface="Lora"/>
                <a:cs typeface="Lora"/>
                <a:sym typeface="Lora"/>
              </a:defRPr>
            </a:lvl5pPr>
            <a:lvl6pPr indent="-317500" lvl="5" marL="2743200">
              <a:spcBef>
                <a:spcPts val="1600"/>
              </a:spcBef>
              <a:spcAft>
                <a:spcPts val="0"/>
              </a:spcAft>
              <a:buSzPts val="1400"/>
              <a:buFont typeface="Lora"/>
              <a:buChar char="■"/>
              <a:defRPr>
                <a:latin typeface="Lora"/>
                <a:ea typeface="Lora"/>
                <a:cs typeface="Lora"/>
                <a:sym typeface="Lora"/>
              </a:defRPr>
            </a:lvl6pPr>
            <a:lvl7pPr indent="-317500" lvl="6" marL="3200400">
              <a:spcBef>
                <a:spcPts val="1600"/>
              </a:spcBef>
              <a:spcAft>
                <a:spcPts val="0"/>
              </a:spcAft>
              <a:buSzPts val="1400"/>
              <a:buFont typeface="Lora"/>
              <a:buChar char="●"/>
              <a:defRPr>
                <a:latin typeface="Lora"/>
                <a:ea typeface="Lora"/>
                <a:cs typeface="Lora"/>
                <a:sym typeface="Lora"/>
              </a:defRPr>
            </a:lvl7pPr>
            <a:lvl8pPr indent="-317500" lvl="7" marL="3657600">
              <a:spcBef>
                <a:spcPts val="1600"/>
              </a:spcBef>
              <a:spcAft>
                <a:spcPts val="0"/>
              </a:spcAft>
              <a:buSzPts val="1400"/>
              <a:buFont typeface="Lora"/>
              <a:buChar char="○"/>
              <a:defRPr>
                <a:latin typeface="Lora"/>
                <a:ea typeface="Lora"/>
                <a:cs typeface="Lora"/>
                <a:sym typeface="Lora"/>
              </a:defRPr>
            </a:lvl8pPr>
            <a:lvl9pPr indent="-317500" lvl="8" marL="4114800">
              <a:spcBef>
                <a:spcPts val="1600"/>
              </a:spcBef>
              <a:spcAft>
                <a:spcPts val="1600"/>
              </a:spcAft>
              <a:buSzPts val="1400"/>
              <a:buFont typeface="Lora"/>
              <a:buChar char="■"/>
              <a:defRPr>
                <a:latin typeface="Lora"/>
                <a:ea typeface="Lora"/>
                <a:cs typeface="Lora"/>
                <a:sym typeface="Lora"/>
              </a:defRPr>
            </a:lvl9pPr>
          </a:lstStyle>
          <a:p/>
        </p:txBody>
      </p:sp>
      <p:sp>
        <p:nvSpPr>
          <p:cNvPr id="55" name="Google Shape;5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pic>
        <p:nvPicPr>
          <p:cNvPr id="57" name="Google Shape;57;p10"/>
          <p:cNvPicPr preferRelativeResize="0"/>
          <p:nvPr/>
        </p:nvPicPr>
        <p:blipFill>
          <a:blip r:embed="rId2">
            <a:alphaModFix/>
          </a:blip>
          <a:stretch>
            <a:fillRect/>
          </a:stretch>
        </p:blipFill>
        <p:spPr>
          <a:xfrm>
            <a:off x="0" y="0"/>
            <a:ext cx="9144000" cy="5144779"/>
          </a:xfrm>
          <a:prstGeom prst="rect">
            <a:avLst/>
          </a:prstGeom>
          <a:noFill/>
          <a:ln>
            <a:noFill/>
          </a:ln>
        </p:spPr>
      </p:pic>
      <p:sp>
        <p:nvSpPr>
          <p:cNvPr id="58" name="Google Shape;58;p10"/>
          <p:cNvSpPr txBox="1"/>
          <p:nvPr>
            <p:ph idx="1" type="body"/>
          </p:nvPr>
        </p:nvSpPr>
        <p:spPr>
          <a:xfrm>
            <a:off x="254000" y="38363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rgbClr val="3576A4"/>
              </a:buClr>
              <a:buSzPts val="1800"/>
              <a:buFont typeface="Lora"/>
              <a:buNone/>
              <a:defRPr i="1">
                <a:solidFill>
                  <a:srgbClr val="3576A4"/>
                </a:solidFill>
                <a:latin typeface="Lora"/>
                <a:ea typeface="Lora"/>
                <a:cs typeface="Lora"/>
                <a:sym typeface="Lora"/>
              </a:defRPr>
            </a:lvl1pPr>
          </a:lstStyle>
          <a:p/>
        </p:txBody>
      </p:sp>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0" name="Google Shape;60;p10"/>
          <p:cNvPicPr preferRelativeResize="0"/>
          <p:nvPr/>
        </p:nvPicPr>
        <p:blipFill>
          <a:blip r:embed="rId3">
            <a:alphaModFix/>
          </a:blip>
          <a:stretch>
            <a:fillRect/>
          </a:stretch>
        </p:blipFill>
        <p:spPr>
          <a:xfrm>
            <a:off x="254000" y="4375200"/>
            <a:ext cx="1580350" cy="541825"/>
          </a:xfrm>
          <a:prstGeom prst="rect">
            <a:avLst/>
          </a:prstGeom>
          <a:noFill/>
          <a:ln>
            <a:noFill/>
          </a:ln>
        </p:spPr>
      </p:pic>
    </p:spTree>
  </p:cSld>
  <p:clrMapOvr>
    <a:masterClrMapping/>
  </p:clrMapOvr>
  <p:extLst>
    <p:ext uri="{DCECCB84-F9BA-43D5-87BE-67443E8EF086}">
      <p15:sldGuideLst>
        <p15:guide id="1" orient="horz" pos="2808">
          <p15:clr>
            <a:srgbClr val="FA7B17"/>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9144000" cy="5144779"/>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8.xml"/><Relationship Id="rId3" Type="http://schemas.openxmlformats.org/officeDocument/2006/relationships/hyperlink" Target="https://miro.com/app/board/o9J_lZQxqOQ=/" TargetMode="External"/><Relationship Id="rId4" Type="http://schemas.openxmlformats.org/officeDocument/2006/relationships/image" Target="../media/image30.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3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s://www.gov.uk/government/statistics/english-indices-of-deprivation-201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hyperlink" Target="https://www.gov.uk/government/statistics/english-indices-of-deprivation-201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hyperlink" Target="http://www.otago.ac.nz/wellington/otago069936.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hyperlink" Target="https://www.neighborhoodatlas.medicine.wisc.edu/" TargetMode="External"/><Relationship Id="rId5" Type="http://schemas.openxmlformats.org/officeDocument/2006/relationships/hyperlink" Target="https://www.neighborhoodatlas.medicine.wisc.edu/"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17.jp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20.jpg"/><Relationship Id="rId4" Type="http://schemas.openxmlformats.org/officeDocument/2006/relationships/image" Target="../media/image22.jpg"/><Relationship Id="rId5"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hyperlink" Target="https://www.neighborhoodatlas.medicine.wisc.edu/" TargetMode="External"/><Relationship Id="rId5" Type="http://schemas.openxmlformats.org/officeDocument/2006/relationships/hyperlink" Target="https://www.neighborhoodatlas.medicine.wisc.edu/"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hyperlink" Target="https://www.neighborhoodatlas.medicine.wisc.edu/" TargetMode="External"/><Relationship Id="rId5" Type="http://schemas.openxmlformats.org/officeDocument/2006/relationships/hyperlink" Target="https://www.neighborhoodatlas.medicine.wisc.edu/"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18.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3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3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3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3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lnSpc>
                <a:spcPct val="115000"/>
              </a:lnSpc>
              <a:spcBef>
                <a:spcPts val="2400"/>
              </a:spcBef>
              <a:spcAft>
                <a:spcPts val="0"/>
              </a:spcAft>
              <a:buClr>
                <a:schemeClr val="dk1"/>
              </a:buClr>
              <a:buSzPts val="1100"/>
              <a:buFont typeface="Arial"/>
              <a:buNone/>
            </a:pPr>
            <a:r>
              <a:rPr lang="en" sz="3600"/>
              <a:t>Designing a Future State to Account for Social Risk in CMS Payments</a:t>
            </a:r>
            <a:endParaRPr/>
          </a:p>
        </p:txBody>
      </p:sp>
      <p:sp>
        <p:nvSpPr>
          <p:cNvPr id="121" name="Google Shape;121;p2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66666"/>
                </a:solidFill>
              </a:rPr>
              <a:t>January 11, 2021  |  9:30 AM - 5 PM</a:t>
            </a:r>
            <a:endParaRPr b="1" sz="1600">
              <a:solidFill>
                <a:srgbClr val="666666"/>
              </a:solidFill>
            </a:endParaRPr>
          </a:p>
          <a:p>
            <a:pPr indent="0" lvl="0" marL="0" rtl="0" algn="ctr">
              <a:spcBef>
                <a:spcPts val="0"/>
              </a:spcBef>
              <a:spcAft>
                <a:spcPts val="0"/>
              </a:spcAft>
              <a:buNone/>
            </a:pPr>
            <a:r>
              <a:t/>
            </a:r>
            <a:endParaRPr b="1" sz="1600">
              <a:solidFill>
                <a:srgbClr val="666666"/>
              </a:solidFill>
            </a:endParaRPr>
          </a:p>
          <a:p>
            <a:pPr indent="0" lvl="0" marL="0" rtl="0" algn="ctr">
              <a:spcBef>
                <a:spcPts val="0"/>
              </a:spcBef>
              <a:spcAft>
                <a:spcPts val="0"/>
              </a:spcAft>
              <a:buNone/>
            </a:pPr>
            <a:r>
              <a:rPr i="1" lang="en" sz="1200">
                <a:solidFill>
                  <a:srgbClr val="666666"/>
                </a:solidFill>
              </a:rPr>
              <a:t>A Workshop Hosted by:</a:t>
            </a:r>
            <a:endParaRPr i="1" sz="1200">
              <a:solidFill>
                <a:srgbClr val="666666"/>
              </a:solidFill>
            </a:endParaRPr>
          </a:p>
          <a:p>
            <a:pPr indent="0" lvl="0" marL="0" rtl="0" algn="ctr">
              <a:spcBef>
                <a:spcPts val="0"/>
              </a:spcBef>
              <a:spcAft>
                <a:spcPts val="0"/>
              </a:spcAft>
              <a:buNone/>
            </a:pPr>
            <a:r>
              <a:rPr lang="en" sz="1200">
                <a:solidFill>
                  <a:srgbClr val="666666"/>
                </a:solidFill>
              </a:rPr>
              <a:t>The Center for Professionalism &amp; Value in Health Care</a:t>
            </a:r>
            <a:endParaRPr sz="1200">
              <a:solidFill>
                <a:srgbClr val="666666"/>
              </a:solidFill>
            </a:endParaRPr>
          </a:p>
          <a:p>
            <a:pPr indent="0" lvl="0" marL="0" rtl="0" algn="ctr">
              <a:spcBef>
                <a:spcPts val="0"/>
              </a:spcBef>
              <a:spcAft>
                <a:spcPts val="0"/>
              </a:spcAft>
              <a:buNone/>
            </a:pPr>
            <a:r>
              <a:rPr lang="en" sz="1200">
                <a:solidFill>
                  <a:srgbClr val="666666"/>
                </a:solidFill>
              </a:rPr>
              <a:t>The American Board of Family Medicine (ABFM) Foundation</a:t>
            </a:r>
            <a:endParaRPr sz="1200">
              <a:solidFill>
                <a:srgbClr val="666666"/>
              </a:solidFill>
            </a:endParaRPr>
          </a:p>
          <a:p>
            <a:pPr indent="0" lvl="0" marL="0" rtl="0" algn="ctr">
              <a:spcBef>
                <a:spcPts val="0"/>
              </a:spcBef>
              <a:spcAft>
                <a:spcPts val="0"/>
              </a:spcAft>
              <a:buClr>
                <a:schemeClr val="dk1"/>
              </a:buClr>
              <a:buSzPts val="1100"/>
              <a:buFont typeface="Arial"/>
              <a:buNone/>
            </a:pPr>
            <a:r>
              <a:rPr lang="en" sz="1200">
                <a:solidFill>
                  <a:srgbClr val="666666"/>
                </a:solidFill>
              </a:rPr>
              <a:t>Social Innovation Ventures</a:t>
            </a:r>
            <a:r>
              <a:rPr lang="en" sz="1400">
                <a:solidFill>
                  <a:srgbClr val="666666"/>
                </a:solidFill>
              </a:rPr>
              <a:t> </a:t>
            </a:r>
            <a:endParaRPr b="1" sz="1400">
              <a:solidFill>
                <a:srgbClr val="66666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Workshop</a:t>
            </a:r>
            <a:r>
              <a:rPr lang="en"/>
              <a:t> Objectives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Drivers: Review and Analyze </a:t>
            </a:r>
            <a:endParaRPr/>
          </a:p>
        </p:txBody>
      </p:sp>
      <p:sp>
        <p:nvSpPr>
          <p:cNvPr id="946" name="Google Shape;946;p1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Together let’s review our group’s assigned future state and the drivers (10 min)</a:t>
            </a:r>
            <a:endParaRPr sz="1600"/>
          </a:p>
          <a:p>
            <a:pPr indent="0" lvl="0" marL="0" rtl="0" algn="l">
              <a:spcBef>
                <a:spcPts val="1600"/>
              </a:spcBef>
              <a:spcAft>
                <a:spcPts val="0"/>
              </a:spcAft>
              <a:buNone/>
            </a:pPr>
            <a:r>
              <a:rPr lang="en" sz="1600"/>
              <a:t>Next, </a:t>
            </a:r>
            <a:r>
              <a:rPr b="1" lang="en" sz="1600"/>
              <a:t>let’s take 5 minutes</a:t>
            </a:r>
            <a:r>
              <a:rPr lang="en" sz="1600"/>
              <a:t> and rate each of the drivers against the future state. Send them to me via the Zoom chat. </a:t>
            </a:r>
            <a:endParaRPr sz="1600"/>
          </a:p>
          <a:p>
            <a:pPr indent="0" lvl="0" marL="0" rtl="0" algn="l">
              <a:lnSpc>
                <a:spcPct val="100000"/>
              </a:lnSpc>
              <a:spcBef>
                <a:spcPts val="1600"/>
              </a:spcBef>
              <a:spcAft>
                <a:spcPts val="0"/>
              </a:spcAft>
              <a:buNone/>
            </a:pPr>
            <a:r>
              <a:rPr b="1" lang="en" sz="1500">
                <a:solidFill>
                  <a:srgbClr val="3576A4"/>
                </a:solidFill>
              </a:rPr>
              <a:t>Your answer might look something like…</a:t>
            </a:r>
            <a:br>
              <a:rPr lang="en" sz="1500">
                <a:solidFill>
                  <a:srgbClr val="3576A4"/>
                </a:solidFill>
              </a:rPr>
            </a:br>
            <a:r>
              <a:rPr lang="en" sz="1500">
                <a:solidFill>
                  <a:srgbClr val="3576A4"/>
                </a:solidFill>
              </a:rPr>
              <a:t>-</a:t>
            </a:r>
            <a:r>
              <a:rPr lang="en" sz="1500">
                <a:solidFill>
                  <a:srgbClr val="595959"/>
                </a:solidFill>
              </a:rPr>
              <a:t>Driver 1: low</a:t>
            </a:r>
            <a:endParaRPr sz="1500">
              <a:solidFill>
                <a:srgbClr val="595959"/>
              </a:solidFill>
            </a:endParaRPr>
          </a:p>
          <a:p>
            <a:pPr indent="0" lvl="0" marL="0" rtl="0" algn="l">
              <a:lnSpc>
                <a:spcPct val="100000"/>
              </a:lnSpc>
              <a:spcBef>
                <a:spcPts val="1600"/>
              </a:spcBef>
              <a:spcAft>
                <a:spcPts val="0"/>
              </a:spcAft>
              <a:buNone/>
            </a:pPr>
            <a:r>
              <a:rPr lang="en" sz="1500">
                <a:solidFill>
                  <a:srgbClr val="595959"/>
                </a:solidFill>
              </a:rPr>
              <a:t>-Driver 2: high</a:t>
            </a:r>
            <a:endParaRPr sz="1500">
              <a:solidFill>
                <a:srgbClr val="595959"/>
              </a:solidFill>
            </a:endParaRPr>
          </a:p>
          <a:p>
            <a:pPr indent="0" lvl="0" marL="0" rtl="0" algn="l">
              <a:lnSpc>
                <a:spcPct val="100000"/>
              </a:lnSpc>
              <a:spcBef>
                <a:spcPts val="1600"/>
              </a:spcBef>
              <a:spcAft>
                <a:spcPts val="1600"/>
              </a:spcAft>
              <a:buNone/>
            </a:pPr>
            <a:r>
              <a:rPr lang="en" sz="1500">
                <a:solidFill>
                  <a:srgbClr val="595959"/>
                </a:solidFill>
              </a:rPr>
              <a:t>-Driver 3: medium</a:t>
            </a:r>
            <a:endParaRPr sz="1500">
              <a:solidFill>
                <a:srgbClr val="595959"/>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Drivers: Share, Review, &amp; Gain Consensus as a Group</a:t>
            </a:r>
            <a:endParaRPr/>
          </a:p>
        </p:txBody>
      </p:sp>
      <p:sp>
        <p:nvSpPr>
          <p:cNvPr id="952" name="Google Shape;952;p121"/>
          <p:cNvSpPr txBox="1"/>
          <p:nvPr>
            <p:ph idx="1" type="body"/>
          </p:nvPr>
        </p:nvSpPr>
        <p:spPr>
          <a:xfrm>
            <a:off x="311700" y="1602225"/>
            <a:ext cx="8520600" cy="26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 a group, </a:t>
            </a:r>
            <a:r>
              <a:rPr lang="en"/>
              <a:t>let’s review all of the ratings we have compiled. We will do this on the next slide in the speaker notes.</a:t>
            </a:r>
            <a:endParaRPr/>
          </a:p>
          <a:p>
            <a:pPr indent="0" lvl="0" marL="0" rtl="0" algn="l">
              <a:spcBef>
                <a:spcPts val="1600"/>
              </a:spcBef>
              <a:spcAft>
                <a:spcPts val="1600"/>
              </a:spcAft>
              <a:buNone/>
            </a:pPr>
            <a:r>
              <a:rPr lang="en"/>
              <a:t>Once we have reviewed them, we finalize our analysis and share with the larger group</a:t>
            </a:r>
            <a:endParaRPr sz="1700">
              <a:solidFill>
                <a:srgbClr val="595959"/>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22"/>
          <p:cNvSpPr txBox="1"/>
          <p:nvPr>
            <p:ph idx="1" type="body"/>
          </p:nvPr>
        </p:nvSpPr>
        <p:spPr>
          <a:xfrm>
            <a:off x="254000" y="38363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Testing Drivers, Group 3</a:t>
            </a:r>
            <a:endParaRPr/>
          </a:p>
          <a:p>
            <a:pPr indent="0" lvl="0" marL="0" rtl="0" algn="l">
              <a:spcBef>
                <a:spcPts val="0"/>
              </a:spcBef>
              <a:spcAft>
                <a:spcPts val="0"/>
              </a:spcAft>
              <a:buNone/>
            </a:pPr>
            <a:r>
              <a:rPr lang="en"/>
              <a:t>Medicare FFS- CMMI Model</a:t>
            </a:r>
            <a:endParaRPr/>
          </a:p>
        </p:txBody>
      </p:sp>
      <p:sp>
        <p:nvSpPr>
          <p:cNvPr id="958" name="Google Shape;958;p122"/>
          <p:cNvSpPr txBox="1"/>
          <p:nvPr/>
        </p:nvSpPr>
        <p:spPr>
          <a:xfrm>
            <a:off x="663450" y="319900"/>
            <a:ext cx="8040900" cy="371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rPr>
              <a:t>1. Data standards - need comprehensive, consistent, easily shared data - MEDIUM</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Build off of Gravity Project (screening, diagnosis, intervention documentation, </a:t>
            </a:r>
            <a:r>
              <a:rPr lang="en" sz="1050">
                <a:solidFill>
                  <a:srgbClr val="5B5B5B"/>
                </a:solidFill>
                <a:highlight>
                  <a:srgbClr val="FFFFFF"/>
                </a:highlight>
              </a:rPr>
              <a:t>identifying and harmonizing social risk factor data for interoperable electronic health information exchange </a:t>
            </a:r>
            <a:r>
              <a:rPr lang="en" sz="1000">
                <a:solidFill>
                  <a:schemeClr val="dk1"/>
                </a:solidFill>
              </a:rPr>
              <a:t>not so much Accountable Health Communities</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Use data standards concept but we need to know what actually happens</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These are tools for ensuring accountability</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2. Political will of government - HIGH</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Biden Admin highly supportive of modifying FFS; many would like to move to risk-based payment as fast as possible</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Strong Executive and CMS will to layer additional value based care or capitation onto FFS</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Legislative barrier: If requires Congress, this approach goes nowhere (Medicare for All caucus strong)</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CMMI is best path - we can do most of scenario right now</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3. Measurement methodology overall - MEDIUM</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Lots of options, but not a clear methodology yet for FFS; must choose which one to build around </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Likely add on payment, bundled pymt</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Lots of different measures and paths to test; SDI not only measure</a:t>
            </a:r>
            <a:endParaRPr sz="1000">
              <a:solidFill>
                <a:schemeClr val="dk1"/>
              </a:solidFill>
            </a:endParaRPr>
          </a:p>
          <a:p>
            <a:pPr indent="0" lvl="0" marL="0" rtl="0" algn="l">
              <a:lnSpc>
                <a:spcPct val="115000"/>
              </a:lnSpc>
              <a:spcBef>
                <a:spcPts val="0"/>
              </a:spcBef>
              <a:spcAft>
                <a:spcPts val="0"/>
              </a:spcAft>
              <a:buNone/>
            </a:pPr>
            <a:r>
              <a:rPr lang="en" sz="1000">
                <a:solidFill>
                  <a:schemeClr val="dk1"/>
                </a:solidFill>
              </a:rPr>
              <a:t>4. Accountability - Regulation to ensure equity dollars go to improve health/health care of vulnerable populations - MEDIUM</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If in this model, you’re accountable for improved health/care of vulnerable. How? If we give you additional PMPM, we expect QI ROI</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Best path if lim to FFS is to add capitated payment on top of current FFS; accountability challenging for small groups/practices</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CMMI well positioned to act</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Providing stronger incentives to move towards capitated payment &amp; risk (not specific benefit)</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Lora"/>
              <a:buChar char="●"/>
            </a:pPr>
            <a:r>
              <a:rPr lang="en" sz="1000">
                <a:solidFill>
                  <a:schemeClr val="dk1"/>
                </a:solidFill>
              </a:rPr>
              <a:t>Pay extra money to move folks to do a list of things for specific items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2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4</a:t>
            </a:r>
            <a:endParaRPr/>
          </a:p>
          <a:p>
            <a:pPr indent="0" lvl="0" marL="0" rtl="0" algn="ctr">
              <a:spcBef>
                <a:spcPts val="0"/>
              </a:spcBef>
              <a:spcAft>
                <a:spcPts val="0"/>
              </a:spcAft>
              <a:buNone/>
            </a:pPr>
            <a:r>
              <a:rPr lang="en"/>
              <a:t>Facilitator: Andrey</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Future States Against Drivers Activity Goal</a:t>
            </a:r>
            <a:endParaRPr/>
          </a:p>
        </p:txBody>
      </p:sp>
      <p:sp>
        <p:nvSpPr>
          <p:cNvPr id="969" name="Google Shape;969;p1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OUR goal is to </a:t>
            </a:r>
            <a:r>
              <a:rPr b="1" lang="en" sz="1700"/>
              <a:t>determine the impact</a:t>
            </a:r>
            <a:r>
              <a:rPr lang="en" sz="1700"/>
              <a:t> of the drivers on our group’s assigned future state.</a:t>
            </a:r>
            <a:endParaRPr sz="1700"/>
          </a:p>
          <a:p>
            <a:pPr indent="0" lvl="0" marL="0" rtl="0" algn="l">
              <a:spcBef>
                <a:spcPts val="1600"/>
              </a:spcBef>
              <a:spcAft>
                <a:spcPts val="0"/>
              </a:spcAft>
              <a:buClr>
                <a:schemeClr val="dk1"/>
              </a:buClr>
              <a:buSzPts val="1100"/>
              <a:buFont typeface="Arial"/>
              <a:buNone/>
            </a:pPr>
            <a:r>
              <a:rPr lang="en" sz="1700"/>
              <a:t>Ultimately, this analysis will help the larger group decide </a:t>
            </a:r>
            <a:r>
              <a:rPr b="1" lang="en" sz="1700"/>
              <a:t>what future state to move forward with</a:t>
            </a:r>
            <a:r>
              <a:rPr lang="en" sz="1700"/>
              <a:t>.</a:t>
            </a:r>
            <a:endParaRPr sz="1700"/>
          </a:p>
          <a:p>
            <a:pPr indent="0" lvl="0" marL="0" rtl="0" algn="l">
              <a:spcBef>
                <a:spcPts val="1600"/>
              </a:spcBef>
              <a:spcAft>
                <a:spcPts val="1600"/>
              </a:spcAft>
              <a:buClr>
                <a:schemeClr val="dk1"/>
              </a:buClr>
              <a:buSzPts val="1100"/>
              <a:buFont typeface="Arial"/>
              <a:buNone/>
            </a:pPr>
            <a:r>
              <a:t/>
            </a:r>
            <a:endParaRPr sz="17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Drivers: Review and Analyze </a:t>
            </a:r>
            <a:endParaRPr/>
          </a:p>
        </p:txBody>
      </p:sp>
      <p:sp>
        <p:nvSpPr>
          <p:cNvPr id="975" name="Google Shape;975;p1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Together let’s review our group’s assigned future state and the drivers (10 min)</a:t>
            </a:r>
            <a:endParaRPr sz="1600"/>
          </a:p>
          <a:p>
            <a:pPr indent="0" lvl="0" marL="0" rtl="0" algn="l">
              <a:spcBef>
                <a:spcPts val="1600"/>
              </a:spcBef>
              <a:spcAft>
                <a:spcPts val="0"/>
              </a:spcAft>
              <a:buNone/>
            </a:pPr>
            <a:r>
              <a:rPr lang="en" sz="1600"/>
              <a:t>Next, </a:t>
            </a:r>
            <a:r>
              <a:rPr b="1" lang="en" sz="1600"/>
              <a:t>let’s take 5 minutes</a:t>
            </a:r>
            <a:r>
              <a:rPr lang="en" sz="1600"/>
              <a:t> and rate each of the drivers against the future state. Send them to me via the Zoom chat. </a:t>
            </a:r>
            <a:endParaRPr sz="1600"/>
          </a:p>
          <a:p>
            <a:pPr indent="0" lvl="0" marL="0" rtl="0" algn="l">
              <a:lnSpc>
                <a:spcPct val="100000"/>
              </a:lnSpc>
              <a:spcBef>
                <a:spcPts val="1600"/>
              </a:spcBef>
              <a:spcAft>
                <a:spcPts val="0"/>
              </a:spcAft>
              <a:buNone/>
            </a:pPr>
            <a:r>
              <a:rPr b="1" lang="en" sz="1500">
                <a:solidFill>
                  <a:srgbClr val="3576A4"/>
                </a:solidFill>
              </a:rPr>
              <a:t>Your answer might look something like…</a:t>
            </a:r>
            <a:br>
              <a:rPr lang="en" sz="1500">
                <a:solidFill>
                  <a:srgbClr val="3576A4"/>
                </a:solidFill>
              </a:rPr>
            </a:br>
            <a:r>
              <a:rPr lang="en" sz="1500">
                <a:solidFill>
                  <a:srgbClr val="3576A4"/>
                </a:solidFill>
              </a:rPr>
              <a:t>-</a:t>
            </a:r>
            <a:r>
              <a:rPr lang="en" sz="1500">
                <a:solidFill>
                  <a:srgbClr val="595959"/>
                </a:solidFill>
              </a:rPr>
              <a:t>Driver 1: low</a:t>
            </a:r>
            <a:endParaRPr sz="1500">
              <a:solidFill>
                <a:srgbClr val="595959"/>
              </a:solidFill>
            </a:endParaRPr>
          </a:p>
          <a:p>
            <a:pPr indent="0" lvl="0" marL="0" rtl="0" algn="l">
              <a:lnSpc>
                <a:spcPct val="100000"/>
              </a:lnSpc>
              <a:spcBef>
                <a:spcPts val="1600"/>
              </a:spcBef>
              <a:spcAft>
                <a:spcPts val="0"/>
              </a:spcAft>
              <a:buNone/>
            </a:pPr>
            <a:r>
              <a:rPr lang="en" sz="1500">
                <a:solidFill>
                  <a:srgbClr val="595959"/>
                </a:solidFill>
              </a:rPr>
              <a:t>-Driver 2: high</a:t>
            </a:r>
            <a:endParaRPr sz="1500">
              <a:solidFill>
                <a:srgbClr val="595959"/>
              </a:solidFill>
            </a:endParaRPr>
          </a:p>
          <a:p>
            <a:pPr indent="0" lvl="0" marL="0" rtl="0" algn="l">
              <a:lnSpc>
                <a:spcPct val="100000"/>
              </a:lnSpc>
              <a:spcBef>
                <a:spcPts val="1600"/>
              </a:spcBef>
              <a:spcAft>
                <a:spcPts val="1600"/>
              </a:spcAft>
              <a:buNone/>
            </a:pPr>
            <a:r>
              <a:rPr lang="en" sz="1500">
                <a:solidFill>
                  <a:srgbClr val="595959"/>
                </a:solidFill>
              </a:rPr>
              <a:t>-Driver 3: medium</a:t>
            </a:r>
            <a:endParaRPr sz="1500">
              <a:solidFill>
                <a:srgbClr val="595959"/>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Drivers: Share, Review, &amp; Gain Consensus as a Group</a:t>
            </a:r>
            <a:endParaRPr/>
          </a:p>
        </p:txBody>
      </p:sp>
      <p:sp>
        <p:nvSpPr>
          <p:cNvPr id="981" name="Google Shape;981;p126"/>
          <p:cNvSpPr txBox="1"/>
          <p:nvPr>
            <p:ph idx="1" type="body"/>
          </p:nvPr>
        </p:nvSpPr>
        <p:spPr>
          <a:xfrm>
            <a:off x="311700" y="1602225"/>
            <a:ext cx="8520600" cy="26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 a group, </a:t>
            </a:r>
            <a:r>
              <a:rPr lang="en"/>
              <a:t>let’s review all of the ratings we have compiled. We will do this on the next slide in the speaker notes.</a:t>
            </a:r>
            <a:endParaRPr/>
          </a:p>
          <a:p>
            <a:pPr indent="0" lvl="0" marL="0" rtl="0" algn="l">
              <a:spcBef>
                <a:spcPts val="1600"/>
              </a:spcBef>
              <a:spcAft>
                <a:spcPts val="1600"/>
              </a:spcAft>
              <a:buNone/>
            </a:pPr>
            <a:r>
              <a:rPr lang="en"/>
              <a:t>Once we have reviewed them, we finalize our analysis and share with the larger group</a:t>
            </a:r>
            <a:endParaRPr sz="1700">
              <a:solidFill>
                <a:srgbClr val="595959"/>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27"/>
          <p:cNvSpPr txBox="1"/>
          <p:nvPr>
            <p:ph idx="1" type="body"/>
          </p:nvPr>
        </p:nvSpPr>
        <p:spPr>
          <a:xfrm>
            <a:off x="254000" y="38363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Testing Drivers, Group 4</a:t>
            </a:r>
            <a:endParaRPr/>
          </a:p>
          <a:p>
            <a:pPr indent="0" lvl="0" marL="0" rtl="0" algn="l">
              <a:spcBef>
                <a:spcPts val="0"/>
              </a:spcBef>
              <a:spcAft>
                <a:spcPts val="0"/>
              </a:spcAft>
              <a:buNone/>
            </a:pPr>
            <a:r>
              <a:rPr lang="en"/>
              <a:t>Medicaid Program</a:t>
            </a:r>
            <a:endParaRPr/>
          </a:p>
        </p:txBody>
      </p:sp>
      <p:graphicFrame>
        <p:nvGraphicFramePr>
          <p:cNvPr id="987" name="Google Shape;987;p127"/>
          <p:cNvGraphicFramePr/>
          <p:nvPr/>
        </p:nvGraphicFramePr>
        <p:xfrm>
          <a:off x="2336400" y="627200"/>
          <a:ext cx="3000000" cy="3000000"/>
        </p:xfrm>
        <a:graphic>
          <a:graphicData uri="http://schemas.openxmlformats.org/drawingml/2006/table">
            <a:tbl>
              <a:tblPr>
                <a:noFill/>
                <a:tableStyleId>{87EDBB84-4FB4-4F22-9405-57BE705F3B0D}</a:tableStyleId>
              </a:tblPr>
              <a:tblGrid>
                <a:gridCol w="2769150"/>
                <a:gridCol w="1147250"/>
              </a:tblGrid>
              <a:tr h="490500">
                <a:tc>
                  <a:txBody>
                    <a:bodyPr/>
                    <a:lstStyle/>
                    <a:p>
                      <a:pPr indent="0" lvl="0" marL="0" rtl="0" algn="ctr">
                        <a:spcBef>
                          <a:spcPts val="0"/>
                        </a:spcBef>
                        <a:spcAft>
                          <a:spcPts val="0"/>
                        </a:spcAft>
                        <a:buNone/>
                      </a:pPr>
                      <a:r>
                        <a:rPr b="1" lang="en">
                          <a:latin typeface="Roboto"/>
                          <a:ea typeface="Roboto"/>
                          <a:cs typeface="Roboto"/>
                          <a:sym typeface="Roboto"/>
                        </a:rPr>
                        <a:t>Drivers</a:t>
                      </a:r>
                      <a:endParaRPr b="1">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Rating</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1</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2</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3</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4</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5</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8"/>
          <p:cNvSpPr txBox="1"/>
          <p:nvPr>
            <p:ph idx="1" type="body"/>
          </p:nvPr>
        </p:nvSpPr>
        <p:spPr>
          <a:xfrm>
            <a:off x="254000" y="38363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Testing Drivers, Group 4</a:t>
            </a:r>
            <a:endParaRPr/>
          </a:p>
          <a:p>
            <a:pPr indent="0" lvl="0" marL="0" rtl="0" algn="l">
              <a:spcBef>
                <a:spcPts val="0"/>
              </a:spcBef>
              <a:spcAft>
                <a:spcPts val="0"/>
              </a:spcAft>
              <a:buNone/>
            </a:pPr>
            <a:r>
              <a:rPr lang="en"/>
              <a:t>Medicaid Program</a:t>
            </a:r>
            <a:endParaRPr/>
          </a:p>
        </p:txBody>
      </p:sp>
      <p:graphicFrame>
        <p:nvGraphicFramePr>
          <p:cNvPr id="993" name="Google Shape;993;p128"/>
          <p:cNvGraphicFramePr/>
          <p:nvPr/>
        </p:nvGraphicFramePr>
        <p:xfrm>
          <a:off x="2336400" y="627200"/>
          <a:ext cx="3000000" cy="3000000"/>
        </p:xfrm>
        <a:graphic>
          <a:graphicData uri="http://schemas.openxmlformats.org/drawingml/2006/table">
            <a:tbl>
              <a:tblPr>
                <a:noFill/>
                <a:tableStyleId>{87EDBB84-4FB4-4F22-9405-57BE705F3B0D}</a:tableStyleId>
              </a:tblPr>
              <a:tblGrid>
                <a:gridCol w="2769150"/>
                <a:gridCol w="1147250"/>
              </a:tblGrid>
              <a:tr h="490500">
                <a:tc>
                  <a:txBody>
                    <a:bodyPr/>
                    <a:lstStyle/>
                    <a:p>
                      <a:pPr indent="0" lvl="0" marL="0" rtl="0" algn="ctr">
                        <a:spcBef>
                          <a:spcPts val="0"/>
                        </a:spcBef>
                        <a:spcAft>
                          <a:spcPts val="0"/>
                        </a:spcAft>
                        <a:buNone/>
                      </a:pPr>
                      <a:r>
                        <a:rPr b="1" lang="en">
                          <a:latin typeface="Roboto"/>
                          <a:ea typeface="Roboto"/>
                          <a:cs typeface="Roboto"/>
                          <a:sym typeface="Roboto"/>
                        </a:rPr>
                        <a:t>Drivers</a:t>
                      </a:r>
                      <a:endParaRPr b="1">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Rating</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1</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2</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3</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4</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5</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994" name="Google Shape;994;p128">
            <a:hlinkClick r:id="rId3"/>
          </p:cNvPr>
          <p:cNvPicPr preferRelativeResize="0"/>
          <p:nvPr/>
        </p:nvPicPr>
        <p:blipFill>
          <a:blip r:embed="rId4">
            <a:alphaModFix/>
          </a:blip>
          <a:stretch>
            <a:fillRect/>
          </a:stretch>
        </p:blipFill>
        <p:spPr>
          <a:xfrm>
            <a:off x="169056" y="0"/>
            <a:ext cx="8805888" cy="51435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2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Vote</a:t>
            </a:r>
            <a:br>
              <a:rPr lang="en"/>
            </a:br>
            <a:endParaRPr sz="800"/>
          </a:p>
          <a:p>
            <a:pPr indent="0" lvl="0" marL="0" rtl="0" algn="ctr">
              <a:spcBef>
                <a:spcPts val="0"/>
              </a:spcBef>
              <a:spcAft>
                <a:spcPts val="0"/>
              </a:spcAft>
              <a:buNone/>
            </a:pPr>
            <a:r>
              <a:rPr b="0" lang="en" sz="1800">
                <a:solidFill>
                  <a:srgbClr val="666666"/>
                </a:solidFill>
              </a:rPr>
              <a:t>Which future state should we pursue as an actionable path forward?</a:t>
            </a:r>
            <a:endParaRPr b="0" sz="1800">
              <a:solidFill>
                <a:srgbClr val="666666"/>
              </a:solidFill>
            </a:endParaRPr>
          </a:p>
          <a:p>
            <a:pPr indent="0" lvl="0" marL="0" rtl="0" algn="ctr">
              <a:spcBef>
                <a:spcPts val="0"/>
              </a:spcBef>
              <a:spcAft>
                <a:spcPts val="0"/>
              </a:spcAft>
              <a:buNone/>
            </a:pPr>
            <a:r>
              <a:rPr b="0" lang="en" sz="1200">
                <a:solidFill>
                  <a:srgbClr val="666666"/>
                </a:solidFill>
              </a:rPr>
              <a:t>(Note: all future states or additions you might have will be considered for next steps)</a:t>
            </a:r>
            <a:endParaRPr b="0" sz="1200">
              <a:solidFill>
                <a:srgbClr val="66666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txBox="1"/>
          <p:nvPr>
            <p:ph idx="1" type="body"/>
          </p:nvPr>
        </p:nvSpPr>
        <p:spPr>
          <a:xfrm>
            <a:off x="311700" y="178625"/>
            <a:ext cx="8520600" cy="39858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
                <a:solidFill>
                  <a:schemeClr val="dk1"/>
                </a:solidFill>
              </a:rPr>
              <a:t>In this workshop, we will </a:t>
            </a:r>
            <a:r>
              <a:rPr b="1" lang="en">
                <a:solidFill>
                  <a:schemeClr val="dk1"/>
                </a:solidFill>
              </a:rPr>
              <a:t>test the potential for a policy</a:t>
            </a:r>
            <a:r>
              <a:rPr lang="en">
                <a:solidFill>
                  <a:schemeClr val="dk1"/>
                </a:solidFill>
              </a:rPr>
              <a:t> by highlighting the objectives identified </a:t>
            </a:r>
            <a:r>
              <a:rPr b="1" lang="en">
                <a:solidFill>
                  <a:schemeClr val="dk1"/>
                </a:solidFill>
              </a:rPr>
              <a:t>through a variety of potential future states</a:t>
            </a:r>
            <a:r>
              <a:rPr lang="en">
                <a:solidFill>
                  <a:schemeClr val="dk1"/>
                </a:solidFill>
              </a:rPr>
              <a:t> by:</a:t>
            </a:r>
            <a:endParaRPr sz="2800"/>
          </a:p>
          <a:p>
            <a:pPr indent="-114300" lvl="0" marL="0" rtl="0" algn="l">
              <a:lnSpc>
                <a:spcPct val="100000"/>
              </a:lnSpc>
              <a:spcBef>
                <a:spcPts val="1200"/>
              </a:spcBef>
              <a:spcAft>
                <a:spcPts val="0"/>
              </a:spcAft>
              <a:buClr>
                <a:schemeClr val="dk1"/>
              </a:buClr>
              <a:buSzPts val="1800"/>
              <a:buFont typeface="Lora"/>
              <a:buAutoNum type="arabicPeriod"/>
            </a:pPr>
            <a:r>
              <a:rPr lang="en">
                <a:solidFill>
                  <a:schemeClr val="dk1"/>
                </a:solidFill>
              </a:rPr>
              <a:t> Summarizing current approaches that successfully incorporate social risk   into healthcare payment in the US and abroad</a:t>
            </a:r>
            <a:endParaRPr sz="2800"/>
          </a:p>
          <a:p>
            <a:pPr indent="-114300" lvl="0" marL="0" rtl="0" algn="l">
              <a:lnSpc>
                <a:spcPct val="100000"/>
              </a:lnSpc>
              <a:spcBef>
                <a:spcPts val="1200"/>
              </a:spcBef>
              <a:spcAft>
                <a:spcPts val="0"/>
              </a:spcAft>
              <a:buClr>
                <a:schemeClr val="dk1"/>
              </a:buClr>
              <a:buSzPts val="1800"/>
              <a:buFont typeface="Lora"/>
              <a:buAutoNum type="arabicPeriod"/>
            </a:pPr>
            <a:r>
              <a:rPr lang="en">
                <a:solidFill>
                  <a:schemeClr val="dk1"/>
                </a:solidFill>
              </a:rPr>
              <a:t> Identifying creative approaches to incorporate social risk into healthcare payments for CMS</a:t>
            </a:r>
            <a:endParaRPr sz="2800"/>
          </a:p>
          <a:p>
            <a:pPr indent="-114300" lvl="0" marL="0" rtl="0" algn="l">
              <a:lnSpc>
                <a:spcPct val="100000"/>
              </a:lnSpc>
              <a:spcBef>
                <a:spcPts val="1200"/>
              </a:spcBef>
              <a:spcAft>
                <a:spcPts val="0"/>
              </a:spcAft>
              <a:buClr>
                <a:schemeClr val="dk1"/>
              </a:buClr>
              <a:buSzPts val="1800"/>
              <a:buFont typeface="Lora"/>
              <a:buAutoNum type="arabicPeriod"/>
            </a:pPr>
            <a:r>
              <a:rPr lang="en">
                <a:solidFill>
                  <a:schemeClr val="dk1"/>
                </a:solidFill>
              </a:rPr>
              <a:t> Developing action items to more deeply explore and potentially operationalize incorporation of social risk into healthcare payments for CMS</a:t>
            </a:r>
            <a:endParaRPr sz="2800"/>
          </a:p>
          <a:p>
            <a:pPr indent="-114300" lvl="0" marL="0" rtl="0" algn="l">
              <a:lnSpc>
                <a:spcPct val="100000"/>
              </a:lnSpc>
              <a:spcBef>
                <a:spcPts val="1200"/>
              </a:spcBef>
              <a:spcAft>
                <a:spcPts val="0"/>
              </a:spcAft>
              <a:buClr>
                <a:schemeClr val="dk1"/>
              </a:buClr>
              <a:buSzPts val="1800"/>
              <a:buFont typeface="Lora"/>
              <a:buAutoNum type="arabicPeriod"/>
            </a:pPr>
            <a:r>
              <a:rPr lang="en">
                <a:solidFill>
                  <a:schemeClr val="dk1"/>
                </a:solidFill>
              </a:rPr>
              <a:t> Codifying learnings from the Workshop and diffuse those learnings within HHS and to the broader healthcare ecosystem through publication in a peer-reviewed journal or conference presentation</a:t>
            </a:r>
            <a:endParaRPr sz="2800"/>
          </a:p>
          <a:p>
            <a:pPr indent="0" lvl="0" marL="0" rtl="0" algn="l">
              <a:spcBef>
                <a:spcPts val="0"/>
              </a:spcBef>
              <a:spcAft>
                <a:spcPts val="0"/>
              </a:spcAft>
              <a:buNone/>
            </a:pPr>
            <a:r>
              <a:t/>
            </a:r>
            <a:endParaRPr sz="16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3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Short Break</a:t>
            </a:r>
            <a:endParaRPr/>
          </a:p>
          <a:p>
            <a:pPr indent="0" lvl="0" marL="0" rtl="0" algn="l">
              <a:spcBef>
                <a:spcPts val="0"/>
              </a:spcBef>
              <a:spcAft>
                <a:spcPts val="0"/>
              </a:spcAft>
              <a:buNone/>
            </a:pPr>
            <a:r>
              <a:t/>
            </a:r>
            <a:endParaRPr b="0" sz="800">
              <a:solidFill>
                <a:srgbClr val="666666"/>
              </a:solidFill>
            </a:endParaRPr>
          </a:p>
          <a:p>
            <a:pPr indent="0" lvl="0" marL="0" rtl="0" algn="l">
              <a:spcBef>
                <a:spcPts val="0"/>
              </a:spcBef>
              <a:spcAft>
                <a:spcPts val="0"/>
              </a:spcAft>
              <a:buNone/>
            </a:pPr>
            <a:r>
              <a:t/>
            </a:r>
            <a:endParaRPr b="0" sz="1800">
              <a:solidFill>
                <a:srgbClr val="666666"/>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13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Energizer</a:t>
            </a:r>
            <a:endParaRPr/>
          </a:p>
          <a:p>
            <a:pPr indent="0" lvl="0" marL="0" rtl="0" algn="l">
              <a:spcBef>
                <a:spcPts val="0"/>
              </a:spcBef>
              <a:spcAft>
                <a:spcPts val="0"/>
              </a:spcAft>
              <a:buNone/>
            </a:pPr>
            <a:r>
              <a:t/>
            </a:r>
            <a:endParaRPr b="0" sz="800">
              <a:solidFill>
                <a:srgbClr val="666666"/>
              </a:solidFill>
            </a:endParaRPr>
          </a:p>
          <a:p>
            <a:pPr indent="0" lvl="0" marL="0" rtl="0" algn="l">
              <a:spcBef>
                <a:spcPts val="0"/>
              </a:spcBef>
              <a:spcAft>
                <a:spcPts val="0"/>
              </a:spcAft>
              <a:buNone/>
            </a:pPr>
            <a:r>
              <a:t/>
            </a:r>
            <a:endParaRPr b="0" sz="1800">
              <a:solidFill>
                <a:srgbClr val="666666"/>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Exercise</a:t>
            </a:r>
            <a:br>
              <a:rPr lang="en"/>
            </a:br>
            <a:endParaRPr sz="800"/>
          </a:p>
          <a:p>
            <a:pPr indent="0" lvl="0" marL="0" rtl="0" algn="ctr">
              <a:spcBef>
                <a:spcPts val="0"/>
              </a:spcBef>
              <a:spcAft>
                <a:spcPts val="0"/>
              </a:spcAft>
              <a:buNone/>
            </a:pPr>
            <a:r>
              <a:rPr b="0" lang="en" sz="1800">
                <a:solidFill>
                  <a:srgbClr val="666666"/>
                </a:solidFill>
              </a:rPr>
              <a:t>Developing a Plan for Action</a:t>
            </a:r>
            <a:r>
              <a:rPr b="0" lang="en" sz="1800">
                <a:solidFill>
                  <a:srgbClr val="666666"/>
                </a:solidFill>
              </a:rPr>
              <a:t>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id="1019" name="Google Shape;1019;p133"/>
          <p:cNvPicPr preferRelativeResize="0"/>
          <p:nvPr/>
        </p:nvPicPr>
        <p:blipFill>
          <a:blip r:embed="rId3">
            <a:alphaModFix/>
          </a:blip>
          <a:stretch>
            <a:fillRect/>
          </a:stretch>
        </p:blipFill>
        <p:spPr>
          <a:xfrm>
            <a:off x="1496950" y="252100"/>
            <a:ext cx="5604149" cy="421414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Breakdown</a:t>
            </a:r>
            <a:endParaRPr/>
          </a:p>
        </p:txBody>
      </p:sp>
      <p:sp>
        <p:nvSpPr>
          <p:cNvPr id="1025" name="Google Shape;1025;p1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Identify the key differences between the present and the preferred future state/policy objectives</a:t>
            </a:r>
            <a:endParaRPr/>
          </a:p>
          <a:p>
            <a:pPr indent="-342900" lvl="0" marL="457200" rtl="0" algn="l">
              <a:spcBef>
                <a:spcPts val="0"/>
              </a:spcBef>
              <a:spcAft>
                <a:spcPts val="0"/>
              </a:spcAft>
              <a:buSzPts val="1800"/>
              <a:buChar char="●"/>
            </a:pPr>
            <a:r>
              <a:rPr lang="en"/>
              <a:t>Build a timeline that sets out the key changes needed to move from the present reality to the preferred future</a:t>
            </a:r>
            <a:endParaRPr/>
          </a:p>
          <a:p>
            <a:pPr indent="-342900" lvl="0" marL="457200" rtl="0" algn="l">
              <a:spcBef>
                <a:spcPts val="0"/>
              </a:spcBef>
              <a:spcAft>
                <a:spcPts val="0"/>
              </a:spcAft>
              <a:buSzPts val="1800"/>
              <a:buChar char="●"/>
            </a:pPr>
            <a:r>
              <a:rPr lang="en"/>
              <a:t>Identify which changes are in the group’s control and which aren’t and determine next steps</a:t>
            </a:r>
            <a:endParaRPr/>
          </a:p>
          <a:p>
            <a:pPr indent="-342900" lvl="0" marL="457200" rtl="0" algn="l">
              <a:spcBef>
                <a:spcPts val="0"/>
              </a:spcBef>
              <a:spcAft>
                <a:spcPts val="0"/>
              </a:spcAft>
              <a:buSzPts val="1800"/>
              <a:buChar char="●"/>
            </a:pPr>
            <a:r>
              <a:rPr lang="en"/>
              <a:t>Identify what the group needs to do to deliver the steps that are in their control </a:t>
            </a:r>
            <a:endParaRPr/>
          </a:p>
          <a:p>
            <a:pPr indent="-342900" lvl="0" marL="457200" rtl="0" algn="l">
              <a:spcBef>
                <a:spcPts val="0"/>
              </a:spcBef>
              <a:spcAft>
                <a:spcPts val="0"/>
              </a:spcAft>
              <a:buSzPts val="1800"/>
              <a:buChar char="●"/>
            </a:pPr>
            <a:r>
              <a:rPr lang="en"/>
              <a:t>Identify how the group can influence or facilitate the steps that are outside of their control</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35"/>
          <p:cNvSpPr txBox="1"/>
          <p:nvPr>
            <p:ph type="title"/>
          </p:nvPr>
        </p:nvSpPr>
        <p:spPr>
          <a:xfrm>
            <a:off x="1029250" y="602675"/>
            <a:ext cx="2218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Present</a:t>
            </a:r>
            <a:endParaRPr/>
          </a:p>
        </p:txBody>
      </p:sp>
      <p:sp>
        <p:nvSpPr>
          <p:cNvPr id="1031" name="Google Shape;1031;p135"/>
          <p:cNvSpPr txBox="1"/>
          <p:nvPr>
            <p:ph type="title"/>
          </p:nvPr>
        </p:nvSpPr>
        <p:spPr>
          <a:xfrm>
            <a:off x="4524900" y="602675"/>
            <a:ext cx="375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Preferred Future State</a:t>
            </a:r>
            <a:endParaRPr/>
          </a:p>
        </p:txBody>
      </p:sp>
      <p:sp>
        <p:nvSpPr>
          <p:cNvPr id="1032" name="Google Shape;1032;p135"/>
          <p:cNvSpPr txBox="1"/>
          <p:nvPr/>
        </p:nvSpPr>
        <p:spPr>
          <a:xfrm>
            <a:off x="506950" y="1288525"/>
            <a:ext cx="3263400" cy="30312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p:txBody>
      </p:sp>
      <p:sp>
        <p:nvSpPr>
          <p:cNvPr id="1033" name="Google Shape;1033;p135"/>
          <p:cNvSpPr txBox="1"/>
          <p:nvPr/>
        </p:nvSpPr>
        <p:spPr>
          <a:xfrm>
            <a:off x="4524900" y="1341325"/>
            <a:ext cx="3263400" cy="30312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a:p>
            <a:pPr indent="-342900" lvl="0" marL="457200" rtl="0" algn="l">
              <a:lnSpc>
                <a:spcPct val="150000"/>
              </a:lnSpc>
              <a:spcBef>
                <a:spcPts val="0"/>
              </a:spcBef>
              <a:spcAft>
                <a:spcPts val="0"/>
              </a:spcAft>
              <a:buSzPts val="1800"/>
              <a:buFont typeface="Lora"/>
              <a:buChar char="●"/>
            </a:pPr>
            <a:r>
              <a:rPr lang="en" sz="1800">
                <a:latin typeface="Lora"/>
                <a:ea typeface="Lora"/>
                <a:cs typeface="Lora"/>
                <a:sym typeface="Lora"/>
              </a:rPr>
              <a:t>Word</a:t>
            </a:r>
            <a:endParaRPr sz="1800">
              <a:latin typeface="Lora"/>
              <a:ea typeface="Lora"/>
              <a:cs typeface="Lora"/>
              <a:sym typeface="Lora"/>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36"/>
          <p:cNvSpPr txBox="1"/>
          <p:nvPr>
            <p:ph type="title"/>
          </p:nvPr>
        </p:nvSpPr>
        <p:spPr>
          <a:xfrm>
            <a:off x="246350" y="475025"/>
            <a:ext cx="3327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Timeline Building</a:t>
            </a:r>
            <a:endParaRPr/>
          </a:p>
        </p:txBody>
      </p:sp>
      <p:cxnSp>
        <p:nvCxnSpPr>
          <p:cNvPr id="1039" name="Google Shape;1039;p136"/>
          <p:cNvCxnSpPr/>
          <p:nvPr/>
        </p:nvCxnSpPr>
        <p:spPr>
          <a:xfrm>
            <a:off x="274600" y="2302425"/>
            <a:ext cx="8523300" cy="10500"/>
          </a:xfrm>
          <a:prstGeom prst="straightConnector1">
            <a:avLst/>
          </a:prstGeom>
          <a:noFill/>
          <a:ln cap="flat" cmpd="sng" w="19050">
            <a:solidFill>
              <a:schemeClr val="dk2"/>
            </a:solidFill>
            <a:prstDash val="solid"/>
            <a:round/>
            <a:headEnd len="med" w="med" type="none"/>
            <a:tailEnd len="med" w="med" type="none"/>
          </a:ln>
        </p:spPr>
      </p:cxnSp>
      <p:sp>
        <p:nvSpPr>
          <p:cNvPr id="1040" name="Google Shape;1040;p136"/>
          <p:cNvSpPr txBox="1"/>
          <p:nvPr/>
        </p:nvSpPr>
        <p:spPr>
          <a:xfrm>
            <a:off x="517550" y="1668725"/>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1" name="Google Shape;1041;p136"/>
          <p:cNvSpPr txBox="1"/>
          <p:nvPr/>
        </p:nvSpPr>
        <p:spPr>
          <a:xfrm>
            <a:off x="1342325" y="2472950"/>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2" name="Google Shape;1042;p136"/>
          <p:cNvSpPr txBox="1"/>
          <p:nvPr/>
        </p:nvSpPr>
        <p:spPr>
          <a:xfrm>
            <a:off x="2248563" y="1668725"/>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3" name="Google Shape;1043;p136"/>
          <p:cNvSpPr txBox="1"/>
          <p:nvPr/>
        </p:nvSpPr>
        <p:spPr>
          <a:xfrm>
            <a:off x="3104175" y="2472950"/>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4" name="Google Shape;1044;p136"/>
          <p:cNvSpPr txBox="1"/>
          <p:nvPr/>
        </p:nvSpPr>
        <p:spPr>
          <a:xfrm>
            <a:off x="3979600" y="1668725"/>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5" name="Google Shape;1045;p136"/>
          <p:cNvSpPr txBox="1"/>
          <p:nvPr/>
        </p:nvSpPr>
        <p:spPr>
          <a:xfrm>
            <a:off x="4866025" y="2472950"/>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6" name="Google Shape;1046;p136"/>
          <p:cNvSpPr txBox="1"/>
          <p:nvPr/>
        </p:nvSpPr>
        <p:spPr>
          <a:xfrm>
            <a:off x="5721625" y="1668725"/>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7" name="Google Shape;1047;p136"/>
          <p:cNvSpPr txBox="1"/>
          <p:nvPr/>
        </p:nvSpPr>
        <p:spPr>
          <a:xfrm>
            <a:off x="6510450" y="2472950"/>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8" name="Google Shape;1048;p136"/>
          <p:cNvSpPr txBox="1"/>
          <p:nvPr/>
        </p:nvSpPr>
        <p:spPr>
          <a:xfrm>
            <a:off x="7366050" y="1668725"/>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
        <p:nvSpPr>
          <p:cNvPr id="1049" name="Google Shape;1049;p136"/>
          <p:cNvSpPr txBox="1"/>
          <p:nvPr/>
        </p:nvSpPr>
        <p:spPr>
          <a:xfrm>
            <a:off x="7942300" y="2472950"/>
            <a:ext cx="8556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Word</a:t>
            </a:r>
            <a:endParaRPr>
              <a:latin typeface="Lora"/>
              <a:ea typeface="Lora"/>
              <a:cs typeface="Lora"/>
              <a:sym typeface="Lora"/>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1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1055" name="Google Shape;1055;p1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000000"/>
              </a:buClr>
              <a:buSzPts val="1400"/>
              <a:buFont typeface="Arial"/>
              <a:buChar char="●"/>
            </a:pPr>
            <a:r>
              <a:rPr lang="en"/>
              <a:t>Word</a:t>
            </a:r>
            <a:endParaRPr/>
          </a:p>
          <a:p>
            <a:pPr indent="-317500" lvl="0" marL="457200" rtl="0" algn="l">
              <a:lnSpc>
                <a:spcPct val="150000"/>
              </a:lnSpc>
              <a:spcBef>
                <a:spcPts val="0"/>
              </a:spcBef>
              <a:spcAft>
                <a:spcPts val="0"/>
              </a:spcAft>
              <a:buClr>
                <a:srgbClr val="000000"/>
              </a:buClr>
              <a:buSzPts val="1400"/>
              <a:buFont typeface="Arial"/>
              <a:buChar char="●"/>
            </a:pPr>
            <a:r>
              <a:rPr lang="en"/>
              <a:t>Word</a:t>
            </a:r>
            <a:endParaRPr/>
          </a:p>
          <a:p>
            <a:pPr indent="-317500" lvl="0" marL="457200" rtl="0" algn="l">
              <a:lnSpc>
                <a:spcPct val="150000"/>
              </a:lnSpc>
              <a:spcBef>
                <a:spcPts val="0"/>
              </a:spcBef>
              <a:spcAft>
                <a:spcPts val="0"/>
              </a:spcAft>
              <a:buClr>
                <a:srgbClr val="000000"/>
              </a:buClr>
              <a:buSzPts val="1400"/>
              <a:buFont typeface="Arial"/>
              <a:buChar char="●"/>
            </a:pPr>
            <a:r>
              <a:rPr lang="en"/>
              <a:t>Word</a:t>
            </a:r>
            <a:endParaRPr/>
          </a:p>
          <a:p>
            <a:pPr indent="-317500" lvl="0" marL="457200" rtl="0" algn="l">
              <a:lnSpc>
                <a:spcPct val="150000"/>
              </a:lnSpc>
              <a:spcBef>
                <a:spcPts val="0"/>
              </a:spcBef>
              <a:spcAft>
                <a:spcPts val="0"/>
              </a:spcAft>
              <a:buClr>
                <a:srgbClr val="000000"/>
              </a:buClr>
              <a:buSzPts val="1400"/>
              <a:buFont typeface="Arial"/>
              <a:buChar char="●"/>
            </a:pPr>
            <a:r>
              <a:rPr lang="en"/>
              <a:t>Word</a:t>
            </a:r>
            <a:endParaRPr/>
          </a:p>
          <a:p>
            <a:pPr indent="-317500" lvl="0" marL="457200" rtl="0" algn="l">
              <a:lnSpc>
                <a:spcPct val="150000"/>
              </a:lnSpc>
              <a:spcBef>
                <a:spcPts val="0"/>
              </a:spcBef>
              <a:spcAft>
                <a:spcPts val="0"/>
              </a:spcAft>
              <a:buClr>
                <a:srgbClr val="000000"/>
              </a:buClr>
              <a:buSzPts val="1400"/>
              <a:buFont typeface="Arial"/>
              <a:buChar char="●"/>
            </a:pPr>
            <a:r>
              <a:rPr lang="en"/>
              <a:t>Word</a:t>
            </a:r>
            <a:endParaRPr/>
          </a:p>
          <a:p>
            <a:pPr indent="0" lvl="0" marL="0" rtl="0" algn="l">
              <a:spcBef>
                <a:spcPts val="0"/>
              </a:spcBef>
              <a:spcAft>
                <a:spcPts val="1600"/>
              </a:spcAft>
              <a:buNone/>
            </a:pPr>
            <a:r>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3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Closing</a:t>
            </a:r>
            <a:r>
              <a:rPr lang="en"/>
              <a:t> Remarks</a:t>
            </a:r>
            <a:endParaRPr/>
          </a:p>
          <a:p>
            <a:pPr indent="0" lvl="0" marL="0" rtl="0" algn="l">
              <a:spcBef>
                <a:spcPts val="0"/>
              </a:spcBef>
              <a:spcAft>
                <a:spcPts val="0"/>
              </a:spcAft>
              <a:buNone/>
            </a:pPr>
            <a:r>
              <a:t/>
            </a:r>
            <a:endParaRPr b="0" sz="800">
              <a:solidFill>
                <a:srgbClr val="666666"/>
              </a:solidFill>
            </a:endParaRPr>
          </a:p>
          <a:p>
            <a:pPr indent="0" lvl="0" marL="0" rtl="0" algn="l">
              <a:spcBef>
                <a:spcPts val="0"/>
              </a:spcBef>
              <a:spcAft>
                <a:spcPts val="0"/>
              </a:spcAft>
              <a:buNone/>
            </a:pPr>
            <a:r>
              <a:rPr b="0" lang="en" sz="1800">
                <a:solidFill>
                  <a:srgbClr val="666666"/>
                </a:solidFill>
              </a:rPr>
              <a:t>Andrey Ostrovsky,</a:t>
            </a:r>
            <a:r>
              <a:rPr b="0" lang="en" sz="1800">
                <a:solidFill>
                  <a:srgbClr val="666666"/>
                </a:solidFill>
              </a:rPr>
              <a:t> MD, Social Innovation Ventures</a:t>
            </a:r>
            <a:endParaRPr b="0" sz="1800">
              <a:solidFill>
                <a:srgbClr val="66666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Review of Case Studies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txBox="1"/>
          <p:nvPr>
            <p:ph idx="1" type="body"/>
          </p:nvPr>
        </p:nvSpPr>
        <p:spPr>
          <a:xfrm>
            <a:off x="457200" y="1200150"/>
            <a:ext cx="8229600" cy="33942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Calibri"/>
                <a:ea typeface="Calibri"/>
                <a:cs typeface="Calibri"/>
                <a:sym typeface="Calibri"/>
              </a:rPr>
              <a:t>ENGLAND</a:t>
            </a:r>
            <a:r>
              <a:rPr b="0" i="0" lang="en" sz="1800" u="none" cap="none" strike="noStrike">
                <a:solidFill>
                  <a:schemeClr val="dk1"/>
                </a:solidFill>
                <a:latin typeface="Calibri"/>
                <a:ea typeface="Calibri"/>
                <a:cs typeface="Calibri"/>
                <a:sym typeface="Calibri"/>
              </a:rPr>
              <a:t>: Index of Multiple Deprivation</a:t>
            </a:r>
            <a:endParaRPr b="0" i="1" sz="1800" u="none" cap="none" strike="noStrike">
              <a:solidFill>
                <a:schemeClr val="dk1"/>
              </a:solidFill>
              <a:latin typeface="Calibri"/>
              <a:ea typeface="Calibri"/>
              <a:cs typeface="Calibri"/>
              <a:sym typeface="Calibri"/>
            </a:endParaRPr>
          </a:p>
          <a:p>
            <a:pPr indent="-192087" lvl="0" marL="192087" marR="0" rtl="0" algn="l">
              <a:lnSpc>
                <a:spcPct val="100000"/>
              </a:lnSpc>
              <a:spcBef>
                <a:spcPts val="360"/>
              </a:spcBef>
              <a:spcAft>
                <a:spcPts val="0"/>
              </a:spcAft>
              <a:buClr>
                <a:schemeClr val="dk2"/>
              </a:buClr>
              <a:buSzPts val="1800"/>
              <a:buFont typeface="Arial"/>
              <a:buChar char="•"/>
            </a:pPr>
            <a:r>
              <a:rPr b="0" i="0" lang="en" sz="1800" u="none" cap="none" strike="noStrike">
                <a:solidFill>
                  <a:schemeClr val="dk2"/>
                </a:solidFill>
                <a:latin typeface="Calibri"/>
                <a:ea typeface="Calibri"/>
                <a:cs typeface="Calibri"/>
                <a:sym typeface="Calibri"/>
              </a:rPr>
              <a:t>NEW ZEALAND</a:t>
            </a:r>
            <a:r>
              <a:rPr b="0" i="0" lang="en" sz="1800" u="none" cap="none" strike="noStrike">
                <a:solidFill>
                  <a:schemeClr val="dk1"/>
                </a:solidFill>
                <a:latin typeface="Calibri"/>
                <a:ea typeface="Calibri"/>
                <a:cs typeface="Calibri"/>
                <a:sym typeface="Calibri"/>
              </a:rPr>
              <a:t>: NZ Index of Multiple Deprivation </a:t>
            </a:r>
            <a:endParaRPr/>
          </a:p>
          <a:p>
            <a:pPr indent="-192087" lvl="0" marL="192087" marR="0" rtl="0" algn="l">
              <a:lnSpc>
                <a:spcPct val="100000"/>
              </a:lnSpc>
              <a:spcBef>
                <a:spcPts val="360"/>
              </a:spcBef>
              <a:spcAft>
                <a:spcPts val="0"/>
              </a:spcAft>
              <a:buClr>
                <a:schemeClr val="dk2"/>
              </a:buClr>
              <a:buSzPts val="1800"/>
              <a:buFont typeface="Arial"/>
              <a:buChar char="•"/>
            </a:pPr>
            <a:r>
              <a:rPr b="0" i="0" lang="en" sz="1800" u="none" cap="none" strike="noStrike">
                <a:solidFill>
                  <a:schemeClr val="dk2"/>
                </a:solidFill>
                <a:latin typeface="Calibri"/>
                <a:ea typeface="Calibri"/>
                <a:cs typeface="Calibri"/>
                <a:sym typeface="Calibri"/>
              </a:rPr>
              <a:t>UNITED STATES</a:t>
            </a:r>
            <a:r>
              <a:rPr b="0" i="0" lang="en" sz="1800" u="none" cap="none" strike="noStrike">
                <a:solidFill>
                  <a:schemeClr val="dk1"/>
                </a:solidFill>
                <a:latin typeface="Calibri"/>
                <a:ea typeface="Calibri"/>
                <a:cs typeface="Calibri"/>
                <a:sym typeface="Calibri"/>
              </a:rPr>
              <a:t>:</a:t>
            </a:r>
            <a:endParaRPr/>
          </a:p>
          <a:p>
            <a:pPr indent="-160337" lvl="1" marL="417512" marR="0" rtl="0" algn="l">
              <a:lnSpc>
                <a:spcPct val="100000"/>
              </a:lnSpc>
              <a:spcBef>
                <a:spcPts val="3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Measures:</a:t>
            </a:r>
            <a:endParaRPr/>
          </a:p>
          <a:p>
            <a:pPr indent="-128587" lvl="2" marL="642937"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Area Deprivation Index (Wisconsin)</a:t>
            </a:r>
            <a:endParaRPr/>
          </a:p>
          <a:p>
            <a:pPr indent="-128587" lvl="2" marL="642937"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Social Deprivation Index (Graham Center) </a:t>
            </a:r>
            <a:endParaRPr/>
          </a:p>
          <a:p>
            <a:pPr indent="-160337" lvl="1" marL="417512" marR="0" rtl="0" algn="l">
              <a:lnSpc>
                <a:spcPct val="100000"/>
              </a:lnSpc>
              <a:spcBef>
                <a:spcPts val="3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Example:</a:t>
            </a:r>
            <a:endParaRPr b="0" i="0" sz="1500" u="none" cap="none" strike="noStrike">
              <a:solidFill>
                <a:schemeClr val="dk1"/>
              </a:solidFill>
              <a:latin typeface="Calibri"/>
              <a:ea typeface="Calibri"/>
              <a:cs typeface="Calibri"/>
              <a:sym typeface="Calibri"/>
            </a:endParaRPr>
          </a:p>
          <a:p>
            <a:pPr indent="-128587" lvl="2" marL="642937"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Massachusetts</a:t>
            </a:r>
            <a:endParaRPr/>
          </a:p>
          <a:p>
            <a:pPr indent="-77787" lvl="0" marL="192087" marR="0" rtl="0" algn="l">
              <a:lnSpc>
                <a:spcPct val="100000"/>
              </a:lnSpc>
              <a:spcBef>
                <a:spcPts val="36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92087" lvl="0" marL="192087" marR="0" rtl="0" algn="l">
              <a:lnSpc>
                <a:spcPct val="100000"/>
              </a:lnSpc>
              <a:spcBef>
                <a:spcPts val="360"/>
              </a:spcBef>
              <a:spcAft>
                <a:spcPts val="0"/>
              </a:spcAft>
              <a:buClr>
                <a:schemeClr val="dk2"/>
              </a:buClr>
              <a:buSzPts val="1800"/>
              <a:buFont typeface="Arial"/>
              <a:buChar char="•"/>
            </a:pPr>
            <a:r>
              <a:rPr b="0" i="0" lang="en" sz="1800" u="none" cap="none" strike="noStrike">
                <a:solidFill>
                  <a:schemeClr val="dk2"/>
                </a:solidFill>
                <a:latin typeface="Calibri"/>
                <a:ea typeface="Calibri"/>
                <a:cs typeface="Calibri"/>
                <a:sym typeface="Calibri"/>
              </a:rPr>
              <a:t>TOOLS for IMPLEMENTATION – U.S. Context</a:t>
            </a:r>
            <a:endParaRPr/>
          </a:p>
          <a:p>
            <a:pPr indent="-160337" lvl="1" marL="417512" marR="0" rtl="0" algn="l">
              <a:lnSpc>
                <a:spcPct val="100000"/>
              </a:lnSpc>
              <a:spcBef>
                <a:spcPts val="3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Population Health Assessment Engine (PHATE)</a:t>
            </a:r>
            <a:endParaRPr/>
          </a:p>
        </p:txBody>
      </p:sp>
      <p:sp>
        <p:nvSpPr>
          <p:cNvPr id="188" name="Google Shape;188;p33"/>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alibri"/>
              <a:buNone/>
            </a:pPr>
            <a:r>
              <a:rPr i="0" lang="en" sz="2500" u="none">
                <a:solidFill>
                  <a:srgbClr val="000000"/>
                </a:solidFill>
                <a:latin typeface="Roboto"/>
                <a:ea typeface="Roboto"/>
                <a:cs typeface="Roboto"/>
                <a:sym typeface="Roboto"/>
              </a:rPr>
              <a:t>Summary of </a:t>
            </a:r>
            <a:r>
              <a:rPr lang="en" sz="2500">
                <a:solidFill>
                  <a:srgbClr val="000000"/>
                </a:solidFill>
                <a:latin typeface="Roboto"/>
                <a:ea typeface="Roboto"/>
                <a:cs typeface="Roboto"/>
                <a:sym typeface="Roboto"/>
              </a:rPr>
              <a:t>Examples</a:t>
            </a:r>
            <a:r>
              <a:rPr i="0" lang="en" sz="2500" u="none">
                <a:solidFill>
                  <a:srgbClr val="000000"/>
                </a:solidFill>
                <a:latin typeface="Roboto"/>
                <a:ea typeface="Roboto"/>
                <a:cs typeface="Roboto"/>
                <a:sym typeface="Roboto"/>
              </a:rPr>
              <a:t> of Clinical Payment Adjustments </a:t>
            </a:r>
            <a:endParaRPr i="0" sz="2500" u="none">
              <a:solidFill>
                <a:srgbClr val="000000"/>
              </a:solidFill>
              <a:latin typeface="Roboto"/>
              <a:ea typeface="Roboto"/>
              <a:cs typeface="Roboto"/>
              <a:sym typeface="Roboto"/>
            </a:endParaRPr>
          </a:p>
          <a:p>
            <a:pPr indent="0" lvl="0" marL="0" rtl="0" algn="ctr">
              <a:lnSpc>
                <a:spcPct val="100000"/>
              </a:lnSpc>
              <a:spcBef>
                <a:spcPts val="0"/>
              </a:spcBef>
              <a:spcAft>
                <a:spcPts val="0"/>
              </a:spcAft>
              <a:buClr>
                <a:schemeClr val="dk1"/>
              </a:buClr>
              <a:buSzPts val="2400"/>
              <a:buFont typeface="Calibri"/>
              <a:buNone/>
            </a:pPr>
            <a:r>
              <a:rPr i="0" lang="en" sz="2500" u="none">
                <a:solidFill>
                  <a:srgbClr val="000000"/>
                </a:solidFill>
                <a:latin typeface="Roboto"/>
                <a:ea typeface="Roboto"/>
                <a:cs typeface="Roboto"/>
                <a:sym typeface="Roboto"/>
              </a:rPr>
              <a:t>for Social Determinants</a:t>
            </a:r>
            <a:endParaRPr sz="2900">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alibri"/>
              <a:buNone/>
            </a:pPr>
            <a:r>
              <a:rPr b="0" i="0" lang="en" sz="2400" u="none">
                <a:solidFill>
                  <a:schemeClr val="dk1"/>
                </a:solidFill>
                <a:latin typeface="Calibri"/>
                <a:ea typeface="Calibri"/>
                <a:cs typeface="Calibri"/>
                <a:sym typeface="Calibri"/>
              </a:rPr>
              <a:t>English index of multiple deprivation: Adjustments for Social Services</a:t>
            </a:r>
            <a:endParaRPr/>
          </a:p>
        </p:txBody>
      </p:sp>
      <p:pic>
        <p:nvPicPr>
          <p:cNvPr id="195" name="Google Shape;195;p34"/>
          <p:cNvPicPr preferRelativeResize="0"/>
          <p:nvPr>
            <p:ph idx="1" type="body"/>
          </p:nvPr>
        </p:nvPicPr>
        <p:blipFill rotWithShape="1">
          <a:blip r:embed="rId3">
            <a:alphaModFix/>
          </a:blip>
          <a:srcRect b="0" l="0" r="0" t="0"/>
          <a:stretch/>
        </p:blipFill>
        <p:spPr>
          <a:xfrm>
            <a:off x="827087" y="1063625"/>
            <a:ext cx="2797200" cy="3394200"/>
          </a:xfrm>
          <a:prstGeom prst="rect">
            <a:avLst/>
          </a:prstGeom>
          <a:noFill/>
          <a:ln>
            <a:noFill/>
          </a:ln>
        </p:spPr>
      </p:pic>
      <p:sp>
        <p:nvSpPr>
          <p:cNvPr id="196" name="Google Shape;196;p34"/>
          <p:cNvSpPr txBox="1"/>
          <p:nvPr>
            <p:ph idx="2" type="body"/>
          </p:nvPr>
        </p:nvSpPr>
        <p:spPr>
          <a:xfrm>
            <a:off x="4211637" y="1212850"/>
            <a:ext cx="4608600" cy="33942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Seven deprivation domains:</a:t>
            </a:r>
            <a:endParaRPr/>
          </a:p>
          <a:p>
            <a:pPr indent="-112712" lvl="1" marL="227012" marR="0" rtl="0" algn="l">
              <a:lnSpc>
                <a:spcPct val="100000"/>
              </a:lnSpc>
              <a:spcBef>
                <a:spcPts val="28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Income Deprivation 	(22.5%) </a:t>
            </a:r>
            <a:endParaRPr/>
          </a:p>
          <a:p>
            <a:pPr indent="-112712" lvl="1" marL="227012" marR="0" rtl="0" algn="l">
              <a:lnSpc>
                <a:spcPct val="100000"/>
              </a:lnSpc>
              <a:spcBef>
                <a:spcPts val="28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Employment Deprivation 	(22.5%) </a:t>
            </a:r>
            <a:endParaRPr/>
          </a:p>
          <a:p>
            <a:pPr indent="-112712" lvl="1" marL="227012" marR="0" rtl="0" algn="l">
              <a:lnSpc>
                <a:spcPct val="100000"/>
              </a:lnSpc>
              <a:spcBef>
                <a:spcPts val="28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Education, Skills/Training Deprivation 	(13.5%) </a:t>
            </a:r>
            <a:endParaRPr/>
          </a:p>
          <a:p>
            <a:pPr indent="-112712" lvl="1" marL="227012" marR="0" rtl="0" algn="l">
              <a:lnSpc>
                <a:spcPct val="100000"/>
              </a:lnSpc>
              <a:spcBef>
                <a:spcPts val="28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Health Deprivation and Disability 	(13.5%) </a:t>
            </a:r>
            <a:endParaRPr/>
          </a:p>
          <a:p>
            <a:pPr indent="-112712" lvl="1" marL="227012" marR="0" rtl="0" algn="l">
              <a:lnSpc>
                <a:spcPct val="100000"/>
              </a:lnSpc>
              <a:spcBef>
                <a:spcPts val="28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Crime 	(9.3%) </a:t>
            </a:r>
            <a:endParaRPr/>
          </a:p>
          <a:p>
            <a:pPr indent="-112712" lvl="1" marL="227012" marR="0" rtl="0" algn="l">
              <a:lnSpc>
                <a:spcPct val="100000"/>
              </a:lnSpc>
              <a:spcBef>
                <a:spcPts val="28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Barriers to Housing &amp; Service 	(9.3%)</a:t>
            </a:r>
            <a:endParaRPr/>
          </a:p>
          <a:p>
            <a:pPr indent="-112712" lvl="1" marL="227012" marR="0" rtl="0" algn="l">
              <a:lnSpc>
                <a:spcPct val="100000"/>
              </a:lnSpc>
              <a:spcBef>
                <a:spcPts val="28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Living Environment Deprivation 	(9.3%) </a:t>
            </a:r>
            <a:endParaRPr/>
          </a:p>
          <a:p>
            <a:pPr indent="-192087" lvl="0" marL="192087" marR="0" rtl="0" algn="l">
              <a:lnSpc>
                <a:spcPct val="100000"/>
              </a:lnSpc>
              <a:spcBef>
                <a:spcPts val="32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Each of these domains is in turn based on a basket of indicators</a:t>
            </a:r>
            <a:endParaRPr/>
          </a:p>
        </p:txBody>
      </p:sp>
      <p:sp>
        <p:nvSpPr>
          <p:cNvPr id="197" name="Google Shape;197;p34"/>
          <p:cNvSpPr txBox="1"/>
          <p:nvPr/>
        </p:nvSpPr>
        <p:spPr>
          <a:xfrm>
            <a:off x="1457325" y="4692650"/>
            <a:ext cx="6283200" cy="39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Source: Ministry of Housing, Communities &amp; Local Government (2015), English indices of deprivation 2015</a:t>
            </a:r>
            <a:endParaRPr/>
          </a:p>
          <a:p>
            <a:pPr indent="0" lvl="0" marL="0" marR="0" rtl="0" algn="l">
              <a:lnSpc>
                <a:spcPct val="100000"/>
              </a:lnSpc>
              <a:spcBef>
                <a:spcPts val="0"/>
              </a:spcBef>
              <a:spcAft>
                <a:spcPts val="0"/>
              </a:spcAft>
              <a:buClr>
                <a:srgbClr val="000000"/>
              </a:buClr>
              <a:buSzPts val="1000"/>
              <a:buFont typeface="Arial"/>
              <a:buNone/>
            </a:pPr>
            <a:r>
              <a:rPr b="0" i="0" lang="en" sz="1000" u="sng" cap="none" strike="noStrike">
                <a:solidFill>
                  <a:srgbClr val="000000"/>
                </a:solidFill>
                <a:latin typeface="Arial"/>
                <a:ea typeface="Arial"/>
                <a:cs typeface="Arial"/>
                <a:sym typeface="Arial"/>
                <a:hlinkClick r:id="rId4">
                  <a:extLst>
                    <a:ext uri="{A12FA001-AC4F-418D-AE19-62706E023703}">
                      <ahyp:hlinkClr val="tx"/>
                    </a:ext>
                  </a:extLst>
                </a:hlinkClick>
              </a:rPr>
              <a:t>https://www.gov.uk/government/statistics/english-indices-of-deprivation-2015</a:t>
            </a:r>
            <a:r>
              <a:rPr b="0" i="0" lang="en" sz="1000" u="none" cap="none" strike="noStrike">
                <a:solidFill>
                  <a:srgbClr val="000000"/>
                </a:solidFill>
                <a:latin typeface="Arial"/>
                <a:ea typeface="Arial"/>
                <a:cs typeface="Arial"/>
                <a:sym typeface="Arial"/>
              </a:rPr>
              <a:t> </a:t>
            </a:r>
            <a:endParaRPr/>
          </a:p>
        </p:txBody>
      </p:sp>
      <p:sp>
        <p:nvSpPr>
          <p:cNvPr id="198" name="Google Shape;198;p34"/>
          <p:cNvSpPr txBox="1"/>
          <p:nvPr/>
        </p:nvSpPr>
        <p:spPr>
          <a:xfrm>
            <a:off x="4643437" y="4156075"/>
            <a:ext cx="3673500" cy="36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1800"/>
              <a:buFont typeface="Arial"/>
              <a:buNone/>
            </a:pPr>
            <a:r>
              <a:rPr b="0" i="0" lang="en" sz="1800" u="none" cap="none" strike="noStrike">
                <a:solidFill>
                  <a:srgbClr val="0070C0"/>
                </a:solidFill>
                <a:latin typeface="Arial"/>
                <a:ea typeface="Arial"/>
                <a:cs typeface="Arial"/>
                <a:sym typeface="Arial"/>
              </a:rPr>
              <a:t>Thanks to Prof. Peter Smith, UK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000"/>
              <a:buFont typeface="Calibri"/>
              <a:buNone/>
            </a:pPr>
            <a:r>
              <a:rPr b="0" i="0" lang="en" sz="3000" u="none">
                <a:solidFill>
                  <a:schemeClr val="dk1"/>
                </a:solidFill>
                <a:latin typeface="Calibri"/>
                <a:ea typeface="Calibri"/>
                <a:cs typeface="Calibri"/>
                <a:sym typeface="Calibri"/>
              </a:rPr>
              <a:t>Resource Allocation Working Party 1976</a:t>
            </a:r>
            <a:r>
              <a:rPr b="0" i="0" lang="en" sz="2400" u="none">
                <a:solidFill>
                  <a:schemeClr val="dk1"/>
                </a:solidFill>
                <a:latin typeface="Calibri"/>
                <a:ea typeface="Calibri"/>
                <a:cs typeface="Calibri"/>
                <a:sym typeface="Calibri"/>
              </a:rPr>
              <a:t> </a:t>
            </a:r>
            <a:endParaRPr/>
          </a:p>
        </p:txBody>
      </p:sp>
      <p:sp>
        <p:nvSpPr>
          <p:cNvPr id="204" name="Google Shape;204;p35"/>
          <p:cNvSpPr txBox="1"/>
          <p:nvPr>
            <p:ph idx="1" type="body"/>
          </p:nvPr>
        </p:nvSpPr>
        <p:spPr>
          <a:xfrm>
            <a:off x="3995737" y="1276350"/>
            <a:ext cx="4537200" cy="33831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Times New Roman"/>
                <a:ea typeface="Times New Roman"/>
                <a:cs typeface="Times New Roman"/>
                <a:sym typeface="Times New Roman"/>
              </a:rPr>
              <a:t>Intention was to allow NHS patients </a:t>
            </a:r>
            <a:r>
              <a:rPr b="0" i="0" lang="en" sz="2400" u="none" cap="none" strike="noStrike">
                <a:solidFill>
                  <a:srgbClr val="0070C0"/>
                </a:solidFill>
                <a:latin typeface="Times New Roman"/>
                <a:ea typeface="Times New Roman"/>
                <a:cs typeface="Times New Roman"/>
                <a:sym typeface="Times New Roman"/>
              </a:rPr>
              <a:t>‘equal opportunity of access [to health care] for those at equal risk’</a:t>
            </a:r>
            <a:endParaRPr/>
          </a:p>
          <a:p>
            <a:pPr indent="-39687" lvl="0" marL="192087" marR="0" rtl="0" algn="l">
              <a:lnSpc>
                <a:spcPct val="100000"/>
              </a:lnSpc>
              <a:spcBef>
                <a:spcPts val="480"/>
              </a:spcBef>
              <a:spcAft>
                <a:spcPts val="0"/>
              </a:spcAft>
              <a:buClr>
                <a:schemeClr val="dk1"/>
              </a:buClr>
              <a:buSzPts val="2400"/>
              <a:buFont typeface="Arial"/>
              <a:buNone/>
            </a:pPr>
            <a:r>
              <a:t/>
            </a:r>
            <a:endParaRPr b="0" i="0" sz="2400" u="none" cap="none" strike="noStrike">
              <a:solidFill>
                <a:srgbClr val="0070C0"/>
              </a:solidFill>
              <a:latin typeface="Times New Roman"/>
              <a:ea typeface="Times New Roman"/>
              <a:cs typeface="Times New Roman"/>
              <a:sym typeface="Times New Roman"/>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Times New Roman"/>
                <a:ea typeface="Times New Roman"/>
                <a:cs typeface="Times New Roman"/>
                <a:sym typeface="Times New Roman"/>
              </a:rPr>
              <a:t>RAWP recommended distributing finance on the basis of population, </a:t>
            </a:r>
            <a:r>
              <a:rPr b="0" i="0" lang="en" sz="2000" u="none" cap="none" strike="noStrike">
                <a:solidFill>
                  <a:srgbClr val="0070C0"/>
                </a:solidFill>
                <a:latin typeface="Times New Roman"/>
                <a:ea typeface="Times New Roman"/>
                <a:cs typeface="Times New Roman"/>
                <a:sym typeface="Times New Roman"/>
              </a:rPr>
              <a:t>weighted according to demography and disease-specific standardized mortality rates</a:t>
            </a:r>
            <a:endParaRPr/>
          </a:p>
        </p:txBody>
      </p:sp>
      <p:pic>
        <p:nvPicPr>
          <p:cNvPr id="205" name="Google Shape;205;p35"/>
          <p:cNvPicPr preferRelativeResize="0"/>
          <p:nvPr/>
        </p:nvPicPr>
        <p:blipFill rotWithShape="1">
          <a:blip r:embed="rId3">
            <a:alphaModFix/>
          </a:blip>
          <a:srcRect b="0" l="0" r="0" t="0"/>
          <a:stretch/>
        </p:blipFill>
        <p:spPr>
          <a:xfrm>
            <a:off x="1085850" y="1112837"/>
            <a:ext cx="2516187" cy="35480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6"/>
          <p:cNvSpPr txBox="1"/>
          <p:nvPr>
            <p:ph type="title"/>
          </p:nvPr>
        </p:nvSpPr>
        <p:spPr>
          <a:xfrm>
            <a:off x="1331912" y="206375"/>
            <a:ext cx="64803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alibri"/>
              <a:buNone/>
            </a:pPr>
            <a:r>
              <a:rPr b="0" i="0" lang="en" sz="2400" u="none">
                <a:solidFill>
                  <a:schemeClr val="dk1"/>
                </a:solidFill>
                <a:latin typeface="Calibri"/>
                <a:ea typeface="Calibri"/>
                <a:cs typeface="Calibri"/>
                <a:sym typeface="Calibri"/>
              </a:rPr>
              <a:t>Life expectancy in England by deprivation quintile:</a:t>
            </a:r>
            <a:br>
              <a:rPr b="0" i="0" lang="en" sz="2400" u="none">
                <a:solidFill>
                  <a:schemeClr val="dk1"/>
                </a:solidFill>
                <a:latin typeface="Calibri"/>
                <a:ea typeface="Calibri"/>
                <a:cs typeface="Calibri"/>
                <a:sym typeface="Calibri"/>
              </a:rPr>
            </a:br>
            <a:r>
              <a:rPr b="0" i="0" lang="en" sz="2000" u="none">
                <a:solidFill>
                  <a:schemeClr val="dk1"/>
                </a:solidFill>
                <a:latin typeface="Calibri"/>
                <a:ea typeface="Calibri"/>
                <a:cs typeface="Calibri"/>
                <a:sym typeface="Calibri"/>
              </a:rPr>
              <a:t>Gap Q1 to Q5: males 7.7 years; females 6.2 years</a:t>
            </a:r>
            <a:br>
              <a:rPr b="0" i="0" lang="en" sz="2000" u="none">
                <a:solidFill>
                  <a:schemeClr val="dk1"/>
                </a:solidFill>
                <a:latin typeface="Calibri"/>
                <a:ea typeface="Calibri"/>
                <a:cs typeface="Calibri"/>
                <a:sym typeface="Calibri"/>
              </a:rPr>
            </a:br>
            <a:r>
              <a:rPr b="0" i="0" lang="en" sz="2000" u="none">
                <a:solidFill>
                  <a:srgbClr val="FF0000"/>
                </a:solidFill>
                <a:latin typeface="Calibri"/>
                <a:ea typeface="Calibri"/>
                <a:cs typeface="Calibri"/>
                <a:sym typeface="Calibri"/>
              </a:rPr>
              <a:t>(FYI, differences MUCH smaller than in the US which Sir M. Marmot attributed to differences in Primary Care)</a:t>
            </a:r>
            <a:endParaRPr/>
          </a:p>
        </p:txBody>
      </p:sp>
      <p:pic>
        <p:nvPicPr>
          <p:cNvPr id="212" name="Google Shape;212;p36"/>
          <p:cNvPicPr preferRelativeResize="0"/>
          <p:nvPr>
            <p:ph idx="1" type="body"/>
          </p:nvPr>
        </p:nvPicPr>
        <p:blipFill rotWithShape="1">
          <a:blip r:embed="rId3">
            <a:alphaModFix/>
          </a:blip>
          <a:srcRect b="0" l="0" r="0" t="0"/>
          <a:stretch/>
        </p:blipFill>
        <p:spPr>
          <a:xfrm>
            <a:off x="1763712" y="1325562"/>
            <a:ext cx="5313300" cy="3190800"/>
          </a:xfrm>
          <a:prstGeom prst="rect">
            <a:avLst/>
          </a:prstGeom>
          <a:noFill/>
          <a:ln>
            <a:noFill/>
          </a:ln>
        </p:spPr>
      </p:pic>
      <p:sp>
        <p:nvSpPr>
          <p:cNvPr id="213" name="Google Shape;213;p36"/>
          <p:cNvSpPr txBox="1"/>
          <p:nvPr/>
        </p:nvSpPr>
        <p:spPr>
          <a:xfrm>
            <a:off x="1485900" y="4516437"/>
            <a:ext cx="61722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n" sz="1200" u="none" cap="none" strike="noStrike">
                <a:solidFill>
                  <a:schemeClr val="dk1"/>
                </a:solidFill>
                <a:latin typeface="Arial"/>
                <a:ea typeface="Arial"/>
                <a:cs typeface="Arial"/>
                <a:sym typeface="Arial"/>
              </a:rPr>
              <a:t>Source: Office for National Statistics (2019), Health state life expectancies by national deprivation deciles, England and Wales: 2015 to 2017</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Font typeface="Calibri"/>
              <a:buNone/>
            </a:pPr>
            <a:r>
              <a:rPr b="0" i="0" lang="en" sz="1800" u="none">
                <a:solidFill>
                  <a:schemeClr val="dk1"/>
                </a:solidFill>
                <a:latin typeface="Calibri"/>
                <a:ea typeface="Calibri"/>
                <a:cs typeface="Calibri"/>
                <a:sym typeface="Calibri"/>
              </a:rPr>
              <a:t>Hospital care higher, even though more deprived quintiles have lower life expectancy</a:t>
            </a:r>
            <a:endParaRPr/>
          </a:p>
        </p:txBody>
      </p:sp>
      <p:sp>
        <p:nvSpPr>
          <p:cNvPr id="219" name="Google Shape;219;p37"/>
          <p:cNvSpPr txBox="1"/>
          <p:nvPr/>
        </p:nvSpPr>
        <p:spPr>
          <a:xfrm>
            <a:off x="1136650" y="4157662"/>
            <a:ext cx="6864300" cy="83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n" sz="1200" u="none" cap="none" strike="noStrike">
                <a:solidFill>
                  <a:schemeClr val="dk1"/>
                </a:solidFill>
                <a:latin typeface="Arial"/>
                <a:ea typeface="Arial"/>
                <a:cs typeface="Arial"/>
                <a:sym typeface="Arial"/>
              </a:rPr>
              <a:t>Source: Asaria M, Doran T, Cookson R. 2016, “The costs of inequality: whole-population modelling study of lifetime inpatient hospital costs in the English National Health Service by level of neighbourhood deprivation”, J Epidemiol Community Health </a:t>
            </a:r>
            <a:endParaRPr/>
          </a:p>
          <a:p>
            <a:pPr indent="0" lvl="0" marL="0" marR="0" rtl="0" algn="l">
              <a:lnSpc>
                <a:spcPct val="100000"/>
              </a:lnSpc>
              <a:spcBef>
                <a:spcPts val="0"/>
              </a:spcBef>
              <a:spcAft>
                <a:spcPts val="0"/>
              </a:spcAft>
              <a:buClr>
                <a:schemeClr val="dk1"/>
              </a:buClr>
              <a:buSzPts val="1200"/>
              <a:buFont typeface="Arial"/>
              <a:buNone/>
            </a:pPr>
            <a:r>
              <a:rPr b="0" i="0" lang="en" sz="1200" u="none" cap="none" strike="noStrike">
                <a:solidFill>
                  <a:schemeClr val="dk1"/>
                </a:solidFill>
                <a:latin typeface="Arial"/>
                <a:ea typeface="Arial"/>
                <a:cs typeface="Arial"/>
                <a:sym typeface="Arial"/>
              </a:rPr>
              <a:t>doi:10.1136/jech-2016-207447 </a:t>
            </a:r>
            <a:endParaRPr/>
          </a:p>
        </p:txBody>
      </p:sp>
      <p:pic>
        <p:nvPicPr>
          <p:cNvPr id="220" name="Google Shape;220;p37"/>
          <p:cNvPicPr preferRelativeResize="0"/>
          <p:nvPr/>
        </p:nvPicPr>
        <p:blipFill rotWithShape="1">
          <a:blip r:embed="rId3">
            <a:alphaModFix/>
          </a:blip>
          <a:srcRect b="0" l="0" r="0" t="0"/>
          <a:stretch/>
        </p:blipFill>
        <p:spPr>
          <a:xfrm>
            <a:off x="1133475" y="914400"/>
            <a:ext cx="6200700" cy="3194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8"/>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alibri"/>
              <a:buNone/>
            </a:pPr>
            <a:r>
              <a:rPr b="0" i="0" lang="en" sz="2400" u="none">
                <a:solidFill>
                  <a:schemeClr val="dk1"/>
                </a:solidFill>
                <a:latin typeface="Calibri"/>
                <a:ea typeface="Calibri"/>
                <a:cs typeface="Calibri"/>
                <a:sym typeface="Calibri"/>
              </a:rPr>
              <a:t>Examples of small area needs variables that survived statistical selection process (2013)</a:t>
            </a:r>
            <a:endParaRPr/>
          </a:p>
        </p:txBody>
      </p:sp>
      <p:sp>
        <p:nvSpPr>
          <p:cNvPr id="226" name="Google Shape;226;p38"/>
          <p:cNvSpPr txBox="1"/>
          <p:nvPr>
            <p:ph idx="1" type="body"/>
          </p:nvPr>
        </p:nvSpPr>
        <p:spPr>
          <a:xfrm>
            <a:off x="457200" y="1192212"/>
            <a:ext cx="3903600" cy="33942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The small area variables indicate expenditure on medical services not predicted by the age, sex and previous diagnosis variables </a:t>
            </a:r>
            <a:endParaRPr/>
          </a:p>
          <a:p>
            <a:pPr indent="-192087" lvl="0" marL="192087" marR="0" rtl="0" algn="l">
              <a:lnSpc>
                <a:spcPct val="100000"/>
              </a:lnSpc>
              <a:spcBef>
                <a:spcPts val="12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Reflect prevalence of social or health characteristic of the population in the small area</a:t>
            </a:r>
            <a:endParaRPr/>
          </a:p>
          <a:p>
            <a:pPr indent="-192087" lvl="0" marL="192087" marR="0" rtl="0" algn="l">
              <a:lnSpc>
                <a:spcPct val="100000"/>
              </a:lnSpc>
              <a:spcBef>
                <a:spcPts val="12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Selected using statistical </a:t>
            </a:r>
            <a:r>
              <a:rPr lang="en" sz="1500">
                <a:solidFill>
                  <a:schemeClr val="dk1"/>
                </a:solidFill>
                <a:latin typeface="Calibri"/>
                <a:ea typeface="Calibri"/>
                <a:cs typeface="Calibri"/>
                <a:sym typeface="Calibri"/>
              </a:rPr>
              <a:t>predefined</a:t>
            </a:r>
            <a:r>
              <a:rPr b="0" i="0" lang="en" sz="1500" u="none" cap="none" strike="noStrike">
                <a:solidFill>
                  <a:schemeClr val="dk1"/>
                </a:solidFill>
                <a:latin typeface="Calibri"/>
                <a:ea typeface="Calibri"/>
                <a:cs typeface="Calibri"/>
                <a:sym typeface="Calibri"/>
              </a:rPr>
              <a:t> selection algorithm,  reduced 167 candidate variables to a manageable number </a:t>
            </a:r>
            <a:endParaRPr/>
          </a:p>
        </p:txBody>
      </p:sp>
      <p:sp>
        <p:nvSpPr>
          <p:cNvPr id="227" name="Google Shape;227;p38"/>
          <p:cNvSpPr txBox="1"/>
          <p:nvPr>
            <p:ph idx="2" type="body"/>
          </p:nvPr>
        </p:nvSpPr>
        <p:spPr>
          <a:xfrm>
            <a:off x="4629150" y="1200150"/>
            <a:ext cx="3903600" cy="33942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rgbClr val="0070C0"/>
              </a:buClr>
              <a:buSzPts val="1800"/>
              <a:buFont typeface="Arial"/>
              <a:buChar char="•"/>
            </a:pPr>
            <a:r>
              <a:rPr b="0" i="0" lang="en" sz="1800" u="none" cap="none" strike="noStrike">
                <a:solidFill>
                  <a:srgbClr val="0070C0"/>
                </a:solidFill>
                <a:latin typeface="Calibri"/>
                <a:ea typeface="Calibri"/>
                <a:cs typeface="Calibri"/>
                <a:sym typeface="Calibri"/>
              </a:rPr>
              <a:t>Persons in social rented housing (+) </a:t>
            </a:r>
            <a:endParaRPr/>
          </a:p>
          <a:p>
            <a:pPr indent="-192087" lvl="0" marL="192087" marR="0" rtl="0" algn="l">
              <a:lnSpc>
                <a:spcPct val="100000"/>
              </a:lnSpc>
              <a:spcBef>
                <a:spcPts val="360"/>
              </a:spcBef>
              <a:spcAft>
                <a:spcPts val="0"/>
              </a:spcAft>
              <a:buClr>
                <a:srgbClr val="0070C0"/>
              </a:buClr>
              <a:buSzPts val="1800"/>
              <a:buFont typeface="Arial"/>
              <a:buChar char="•"/>
            </a:pPr>
            <a:r>
              <a:rPr b="0" i="0" lang="en" sz="1800" u="none" cap="none" strike="noStrike">
                <a:solidFill>
                  <a:srgbClr val="0070C0"/>
                </a:solidFill>
                <a:latin typeface="Calibri"/>
                <a:ea typeface="Calibri"/>
                <a:cs typeface="Calibri"/>
                <a:sym typeface="Calibri"/>
              </a:rPr>
              <a:t>Disability allowance claimants (+)</a:t>
            </a:r>
            <a:endParaRPr/>
          </a:p>
          <a:p>
            <a:pPr indent="-192087" lvl="0" marL="192087" marR="0" rtl="0" algn="l">
              <a:lnSpc>
                <a:spcPct val="100000"/>
              </a:lnSpc>
              <a:spcBef>
                <a:spcPts val="360"/>
              </a:spcBef>
              <a:spcAft>
                <a:spcPts val="0"/>
              </a:spcAft>
              <a:buClr>
                <a:srgbClr val="0070C0"/>
              </a:buClr>
              <a:buSzPts val="1800"/>
              <a:buFont typeface="Arial"/>
              <a:buChar char="•"/>
            </a:pPr>
            <a:r>
              <a:rPr b="0" i="0" lang="en" sz="1800" u="none" cap="none" strike="noStrike">
                <a:solidFill>
                  <a:srgbClr val="0070C0"/>
                </a:solidFill>
                <a:latin typeface="Calibri"/>
                <a:ea typeface="Calibri"/>
                <a:cs typeface="Calibri"/>
                <a:sym typeface="Calibri"/>
              </a:rPr>
              <a:t>People aged 16–74 years with no qualifications (age standardized) (+)</a:t>
            </a:r>
            <a:endParaRPr/>
          </a:p>
          <a:p>
            <a:pPr indent="-192087" lvl="0" marL="192087" marR="0" rtl="0" algn="l">
              <a:lnSpc>
                <a:spcPct val="100000"/>
              </a:lnSpc>
              <a:spcBef>
                <a:spcPts val="360"/>
              </a:spcBef>
              <a:spcAft>
                <a:spcPts val="0"/>
              </a:spcAft>
              <a:buClr>
                <a:srgbClr val="0070C0"/>
              </a:buClr>
              <a:buSzPts val="1800"/>
              <a:buFont typeface="Arial"/>
              <a:buChar char="•"/>
            </a:pPr>
            <a:r>
              <a:rPr b="0" i="0" lang="en" sz="1800" u="none" cap="none" strike="noStrike">
                <a:solidFill>
                  <a:srgbClr val="0070C0"/>
                </a:solidFill>
                <a:latin typeface="Calibri"/>
                <a:ea typeface="Calibri"/>
                <a:cs typeface="Calibri"/>
                <a:sym typeface="Calibri"/>
              </a:rPr>
              <a:t>Mature city professionals (-)</a:t>
            </a:r>
            <a:endParaRPr/>
          </a:p>
          <a:p>
            <a:pPr indent="-192087" lvl="0" marL="192087" marR="0" rtl="0" algn="l">
              <a:lnSpc>
                <a:spcPct val="100000"/>
              </a:lnSpc>
              <a:spcBef>
                <a:spcPts val="360"/>
              </a:spcBef>
              <a:spcAft>
                <a:spcPts val="0"/>
              </a:spcAft>
              <a:buClr>
                <a:srgbClr val="0070C0"/>
              </a:buClr>
              <a:buSzPts val="1800"/>
              <a:buFont typeface="Arial"/>
              <a:buChar char="•"/>
            </a:pPr>
            <a:r>
              <a:rPr b="0" i="0" lang="en" sz="1800" u="none" cap="none" strike="noStrike">
                <a:solidFill>
                  <a:srgbClr val="0070C0"/>
                </a:solidFill>
                <a:latin typeface="Calibri"/>
                <a:ea typeface="Calibri"/>
                <a:cs typeface="Calibri"/>
                <a:sym typeface="Calibri"/>
              </a:rPr>
              <a:t>Students in population (-)</a:t>
            </a:r>
            <a:endParaRPr/>
          </a:p>
          <a:p>
            <a:pPr indent="-192087" lvl="0" marL="192087" marR="0" rtl="0" algn="l">
              <a:lnSpc>
                <a:spcPct val="100000"/>
              </a:lnSpc>
              <a:spcBef>
                <a:spcPts val="360"/>
              </a:spcBef>
              <a:spcAft>
                <a:spcPts val="0"/>
              </a:spcAft>
              <a:buClr>
                <a:srgbClr val="0070C0"/>
              </a:buClr>
              <a:buSzPts val="1800"/>
              <a:buFont typeface="Arial"/>
              <a:buChar char="•"/>
            </a:pPr>
            <a:r>
              <a:rPr b="0" i="0" lang="en" sz="1800" u="none" cap="none" strike="noStrike">
                <a:solidFill>
                  <a:srgbClr val="0070C0"/>
                </a:solidFill>
                <a:latin typeface="Calibri"/>
                <a:ea typeface="Calibri"/>
                <a:cs typeface="Calibri"/>
                <a:sym typeface="Calibri"/>
              </a:rPr>
              <a:t>Asthma prevalence (+)</a:t>
            </a:r>
            <a:endParaRPr/>
          </a:p>
        </p:txBody>
      </p:sp>
      <p:sp>
        <p:nvSpPr>
          <p:cNvPr id="228" name="Google Shape;228;p38"/>
          <p:cNvSpPr txBox="1"/>
          <p:nvPr/>
        </p:nvSpPr>
        <p:spPr>
          <a:xfrm>
            <a:off x="1258887" y="4722812"/>
            <a:ext cx="6626100" cy="36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b="0" i="0" lang="en" sz="900" u="none" cap="none" strike="noStrike">
                <a:solidFill>
                  <a:schemeClr val="dk1"/>
                </a:solidFill>
                <a:latin typeface="Arial"/>
                <a:ea typeface="Arial"/>
                <a:cs typeface="Arial"/>
                <a:sym typeface="Arial"/>
              </a:rPr>
              <a:t>Dixon, J., Smith, P., Gravelle, H. et al, (2011), “A person-based formula for allocating commissioning funds to general practices in England: development of a statistical model”, </a:t>
            </a:r>
            <a:r>
              <a:rPr b="0" i="1" lang="en" sz="900" u="none" cap="none" strike="noStrike">
                <a:solidFill>
                  <a:schemeClr val="dk1"/>
                </a:solidFill>
                <a:latin typeface="Arial"/>
                <a:ea typeface="Arial"/>
                <a:cs typeface="Arial"/>
                <a:sym typeface="Arial"/>
              </a:rPr>
              <a:t>British Medical Journal</a:t>
            </a:r>
            <a:r>
              <a:rPr b="0" i="0" lang="en" sz="900" u="none" cap="none" strike="noStrike">
                <a:solidFill>
                  <a:schemeClr val="dk1"/>
                </a:solidFill>
                <a:latin typeface="Arial"/>
                <a:ea typeface="Arial"/>
                <a:cs typeface="Arial"/>
                <a:sym typeface="Arial"/>
              </a:rPr>
              <a:t>, 343:d6608 doi: 10.1136/bmj.d6608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9"/>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800"/>
              <a:buFont typeface="Calibri"/>
              <a:buNone/>
            </a:pPr>
            <a:r>
              <a:rPr b="1" i="0" lang="en" sz="2800" u="none">
                <a:solidFill>
                  <a:schemeClr val="dk1"/>
                </a:solidFill>
                <a:latin typeface="Calibri"/>
                <a:ea typeface="Calibri"/>
                <a:cs typeface="Calibri"/>
                <a:sym typeface="Calibri"/>
              </a:rPr>
              <a:t>NHS equity criteria shift</a:t>
            </a:r>
            <a:br>
              <a:rPr b="0" i="0" lang="en" sz="2400" u="none">
                <a:solidFill>
                  <a:schemeClr val="dk1"/>
                </a:solidFill>
                <a:latin typeface="Calibri"/>
                <a:ea typeface="Calibri"/>
                <a:cs typeface="Calibri"/>
                <a:sym typeface="Calibri"/>
              </a:rPr>
            </a:br>
            <a:r>
              <a:rPr b="0" i="0" lang="en" sz="2400" u="none">
                <a:solidFill>
                  <a:srgbClr val="FF0000"/>
                </a:solidFill>
                <a:latin typeface="Calibri"/>
                <a:ea typeface="Calibri"/>
                <a:cs typeface="Calibri"/>
                <a:sym typeface="Calibri"/>
              </a:rPr>
              <a:t>(This is REALLY Important)</a:t>
            </a:r>
            <a:endParaRPr/>
          </a:p>
        </p:txBody>
      </p:sp>
      <p:sp>
        <p:nvSpPr>
          <p:cNvPr id="234" name="Google Shape;234;p39"/>
          <p:cNvSpPr txBox="1"/>
          <p:nvPr>
            <p:ph idx="1" type="body"/>
          </p:nvPr>
        </p:nvSpPr>
        <p:spPr>
          <a:xfrm>
            <a:off x="457200" y="1200150"/>
            <a:ext cx="8229600" cy="3394200"/>
          </a:xfrm>
          <a:prstGeom prst="rect">
            <a:avLst/>
          </a:prstGeom>
          <a:noFill/>
          <a:ln>
            <a:noFill/>
          </a:ln>
        </p:spPr>
        <p:txBody>
          <a:bodyPr anchorCtr="0" anchor="t" bIns="45700" lIns="91425" spcFirstLastPara="1" rIns="91425" wrap="square" tIns="45700">
            <a:noAutofit/>
          </a:bodyPr>
          <a:lstStyle/>
          <a:p>
            <a:pPr indent="-192087" lvl="0" marL="192087" rtl="0" algn="l">
              <a:lnSpc>
                <a:spcPct val="100000"/>
              </a:lnSpc>
              <a:spcBef>
                <a:spcPts val="0"/>
              </a:spcBef>
              <a:spcAft>
                <a:spcPts val="0"/>
              </a:spcAft>
              <a:buClr>
                <a:schemeClr val="dk1"/>
              </a:buClr>
              <a:buSzPts val="2400"/>
              <a:buFont typeface="Arial"/>
              <a:buChar char="•"/>
            </a:pPr>
            <a:r>
              <a:rPr b="0" i="1" lang="en" sz="2400" u="none">
                <a:solidFill>
                  <a:schemeClr val="dk1"/>
                </a:solidFill>
                <a:latin typeface="Calibri"/>
                <a:ea typeface="Calibri"/>
                <a:cs typeface="Calibri"/>
                <a:sym typeface="Calibri"/>
              </a:rPr>
              <a:t>The conventional criterion</a:t>
            </a:r>
            <a:r>
              <a:rPr b="0" i="0" lang="en" sz="2400" u="none">
                <a:solidFill>
                  <a:schemeClr val="dk1"/>
                </a:solidFill>
                <a:latin typeface="Calibri"/>
                <a:ea typeface="Calibri"/>
                <a:cs typeface="Calibri"/>
                <a:sym typeface="Calibri"/>
              </a:rPr>
              <a:t>: to allocate the fixed National Health Service budget to geographical areas:</a:t>
            </a:r>
            <a:endParaRPr/>
          </a:p>
          <a:p>
            <a:pPr indent="-160337" lvl="1" marL="417512" rtl="0" algn="l">
              <a:lnSpc>
                <a:spcPct val="100000"/>
              </a:lnSpc>
              <a:spcBef>
                <a:spcPts val="400"/>
              </a:spcBef>
              <a:spcAft>
                <a:spcPts val="0"/>
              </a:spcAft>
              <a:buClr>
                <a:srgbClr val="0070C0"/>
              </a:buClr>
              <a:buSzPts val="2000"/>
              <a:buFont typeface="Arial"/>
              <a:buChar char="–"/>
            </a:pPr>
            <a:r>
              <a:rPr b="0" i="0" lang="en" sz="2000" u="none">
                <a:solidFill>
                  <a:srgbClr val="0070C0"/>
                </a:solidFill>
                <a:latin typeface="Calibri"/>
                <a:ea typeface="Calibri"/>
                <a:cs typeface="Calibri"/>
                <a:sym typeface="Calibri"/>
              </a:rPr>
              <a:t>to secure </a:t>
            </a:r>
            <a:r>
              <a:rPr b="0" i="0" lang="en" sz="2000" u="none">
                <a:solidFill>
                  <a:srgbClr val="0070C0"/>
                </a:solidFill>
                <a:latin typeface="Arial"/>
                <a:ea typeface="Arial"/>
                <a:cs typeface="Arial"/>
                <a:sym typeface="Arial"/>
              </a:rPr>
              <a:t>“</a:t>
            </a:r>
            <a:r>
              <a:rPr b="0" i="0" lang="en" sz="2000" u="none">
                <a:solidFill>
                  <a:srgbClr val="0070C0"/>
                </a:solidFill>
                <a:latin typeface="Calibri"/>
                <a:ea typeface="Calibri"/>
                <a:cs typeface="Calibri"/>
                <a:sym typeface="Calibri"/>
              </a:rPr>
              <a:t>equal opportunity of access [to NHS services] for those at equal risk</a:t>
            </a:r>
            <a:r>
              <a:rPr b="0" i="0" lang="en" sz="2000" u="none">
                <a:solidFill>
                  <a:srgbClr val="0070C0"/>
                </a:solidFill>
                <a:latin typeface="Arial"/>
                <a:ea typeface="Arial"/>
                <a:cs typeface="Arial"/>
                <a:sym typeface="Arial"/>
              </a:rPr>
              <a:t>”</a:t>
            </a:r>
            <a:endParaRPr/>
          </a:p>
          <a:p>
            <a:pPr indent="-33337" lvl="1" marL="417512" rtl="0" algn="l">
              <a:lnSpc>
                <a:spcPct val="100000"/>
              </a:lnSpc>
              <a:spcBef>
                <a:spcPts val="400"/>
              </a:spcBef>
              <a:spcAft>
                <a:spcPts val="0"/>
              </a:spcAft>
              <a:buClr>
                <a:schemeClr val="dk1"/>
              </a:buClr>
              <a:buSzPts val="2000"/>
              <a:buFont typeface="Arial"/>
              <a:buNone/>
            </a:pPr>
            <a:r>
              <a:t/>
            </a:r>
            <a:endParaRPr b="0" i="0" sz="2000" u="none">
              <a:solidFill>
                <a:srgbClr val="0070C0"/>
              </a:solidFill>
              <a:latin typeface="Calibri"/>
              <a:ea typeface="Calibri"/>
              <a:cs typeface="Calibri"/>
              <a:sym typeface="Calibri"/>
            </a:endParaRPr>
          </a:p>
          <a:p>
            <a:pPr indent="-192087" lvl="0" marL="192087" rtl="0" algn="l">
              <a:lnSpc>
                <a:spcPct val="100000"/>
              </a:lnSpc>
              <a:spcBef>
                <a:spcPts val="480"/>
              </a:spcBef>
              <a:spcAft>
                <a:spcPts val="0"/>
              </a:spcAft>
              <a:buClr>
                <a:schemeClr val="dk1"/>
              </a:buClr>
              <a:buSzPts val="2400"/>
              <a:buFont typeface="Arial"/>
              <a:buChar char="•"/>
            </a:pPr>
            <a:r>
              <a:rPr b="0" i="1" lang="en" sz="2400" u="none">
                <a:solidFill>
                  <a:schemeClr val="dk1"/>
                </a:solidFill>
                <a:latin typeface="Calibri"/>
                <a:ea typeface="Calibri"/>
                <a:cs typeface="Calibri"/>
                <a:sym typeface="Calibri"/>
              </a:rPr>
              <a:t>A revised criterion (2001): </a:t>
            </a:r>
            <a:endParaRPr/>
          </a:p>
          <a:p>
            <a:pPr indent="-160337" lvl="1" marL="417512" rtl="0" algn="l">
              <a:lnSpc>
                <a:spcPct val="100000"/>
              </a:lnSpc>
              <a:spcBef>
                <a:spcPts val="400"/>
              </a:spcBef>
              <a:spcAft>
                <a:spcPts val="0"/>
              </a:spcAft>
              <a:buClr>
                <a:srgbClr val="0070C0"/>
              </a:buClr>
              <a:buSzPts val="2000"/>
              <a:buFont typeface="Arial"/>
              <a:buChar char="–"/>
            </a:pPr>
            <a:r>
              <a:rPr b="0" i="0" lang="en" sz="2000" u="none">
                <a:solidFill>
                  <a:srgbClr val="0070C0"/>
                </a:solidFill>
                <a:latin typeface="Calibri"/>
                <a:ea typeface="Calibri"/>
                <a:cs typeface="Calibri"/>
                <a:sym typeface="Calibri"/>
              </a:rPr>
              <a:t>“to contribute to the </a:t>
            </a:r>
            <a:r>
              <a:rPr b="0" i="0" lang="en" sz="2000" u="sng">
                <a:solidFill>
                  <a:srgbClr val="0070C0"/>
                </a:solidFill>
                <a:latin typeface="Calibri"/>
                <a:ea typeface="Calibri"/>
                <a:cs typeface="Calibri"/>
                <a:sym typeface="Calibri"/>
              </a:rPr>
              <a:t>reduction in avoidable health inequalities</a:t>
            </a:r>
            <a:r>
              <a:rPr b="0" i="0" lang="en" sz="2000" u="none">
                <a:solidFill>
                  <a:srgbClr val="0070C0"/>
                </a:solidFill>
                <a:latin typeface="Calibri"/>
                <a:ea typeface="Calibri"/>
                <a:cs typeface="Calibri"/>
                <a:sym typeface="Calibri"/>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Housekeeping</a:t>
            </a:r>
            <a:endParaRPr/>
          </a:p>
        </p:txBody>
      </p:sp>
      <p:sp>
        <p:nvSpPr>
          <p:cNvPr id="127" name="Google Shape;127;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How to use the chat</a:t>
            </a:r>
            <a:endParaRPr/>
          </a:p>
          <a:p>
            <a:pPr indent="-317500" lvl="1" marL="914400" rtl="0" algn="l">
              <a:spcBef>
                <a:spcPts val="0"/>
              </a:spcBef>
              <a:spcAft>
                <a:spcPts val="0"/>
              </a:spcAft>
              <a:buSzPts val="1400"/>
              <a:buChar char="○"/>
            </a:pPr>
            <a:r>
              <a:rPr lang="en"/>
              <a:t>Group messages </a:t>
            </a:r>
            <a:endParaRPr/>
          </a:p>
          <a:p>
            <a:pPr indent="-317500" lvl="1" marL="914400" rtl="0" algn="l">
              <a:spcBef>
                <a:spcPts val="0"/>
              </a:spcBef>
              <a:spcAft>
                <a:spcPts val="0"/>
              </a:spcAft>
              <a:buSzPts val="1400"/>
              <a:buChar char="○"/>
            </a:pPr>
            <a:r>
              <a:rPr lang="en"/>
              <a:t>Private messages</a:t>
            </a:r>
            <a:br>
              <a:rPr lang="en"/>
            </a:br>
            <a:endParaRPr/>
          </a:p>
          <a:p>
            <a:pPr indent="-342900" lvl="0" marL="457200" rtl="0" algn="l">
              <a:lnSpc>
                <a:spcPct val="150000"/>
              </a:lnSpc>
              <a:spcBef>
                <a:spcPts val="0"/>
              </a:spcBef>
              <a:spcAft>
                <a:spcPts val="0"/>
              </a:spcAft>
              <a:buSzPts val="1800"/>
              <a:buChar char="●"/>
            </a:pPr>
            <a:r>
              <a:rPr lang="en"/>
              <a:t>Muting and unmuting your microphone</a:t>
            </a:r>
            <a:endParaRPr/>
          </a:p>
          <a:p>
            <a:pPr indent="-342900" lvl="0" marL="457200" rtl="0" algn="l">
              <a:lnSpc>
                <a:spcPct val="150000"/>
              </a:lnSpc>
              <a:spcBef>
                <a:spcPts val="0"/>
              </a:spcBef>
              <a:spcAft>
                <a:spcPts val="0"/>
              </a:spcAft>
              <a:buSzPts val="1800"/>
              <a:buChar char="●"/>
            </a:pPr>
            <a:r>
              <a:rPr lang="en"/>
              <a:t>Raising your hand</a:t>
            </a:r>
            <a:endParaRPr/>
          </a:p>
          <a:p>
            <a:pPr indent="-342900" lvl="0" marL="457200" rtl="0" algn="l">
              <a:lnSpc>
                <a:spcPct val="150000"/>
              </a:lnSpc>
              <a:spcBef>
                <a:spcPts val="0"/>
              </a:spcBef>
              <a:spcAft>
                <a:spcPts val="0"/>
              </a:spcAft>
              <a:buSzPts val="1800"/>
              <a:buChar char="●"/>
            </a:pPr>
            <a:r>
              <a:rPr lang="en"/>
              <a:t>Turning your camera on and off</a:t>
            </a:r>
            <a:endParaRPr/>
          </a:p>
          <a:p>
            <a:pPr indent="-342900" lvl="0" marL="457200" rtl="0" algn="l">
              <a:lnSpc>
                <a:spcPct val="150000"/>
              </a:lnSpc>
              <a:spcBef>
                <a:spcPts val="0"/>
              </a:spcBef>
              <a:spcAft>
                <a:spcPts val="0"/>
              </a:spcAft>
              <a:buSzPts val="1800"/>
              <a:buChar char="●"/>
            </a:pPr>
            <a:r>
              <a:rPr lang="en"/>
              <a:t>Introductions</a:t>
            </a:r>
            <a:endParaRPr/>
          </a:p>
          <a:p>
            <a:pPr indent="0" lvl="0" marL="457200" rtl="0" algn="l">
              <a:spcBef>
                <a:spcPts val="1600"/>
              </a:spcBef>
              <a:spcAft>
                <a:spcPts val="1600"/>
              </a:spcAft>
              <a:buNone/>
            </a:pPr>
            <a:br>
              <a:rPr lang="en"/>
            </a:b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0"/>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700"/>
              <a:buFont typeface="Calibri"/>
              <a:buNone/>
            </a:pPr>
            <a:r>
              <a:rPr b="0" i="0" lang="en" sz="2700" u="none">
                <a:solidFill>
                  <a:schemeClr val="dk1"/>
                </a:solidFill>
                <a:latin typeface="Calibri"/>
                <a:ea typeface="Calibri"/>
                <a:cs typeface="Calibri"/>
                <a:sym typeface="Calibri"/>
              </a:rPr>
              <a:t>“To contribute to the reduction in avoidable health inequalities”</a:t>
            </a:r>
            <a:endParaRPr/>
          </a:p>
        </p:txBody>
      </p:sp>
      <p:sp>
        <p:nvSpPr>
          <p:cNvPr id="240" name="Google Shape;240;p40"/>
          <p:cNvSpPr txBox="1"/>
          <p:nvPr>
            <p:ph idx="1" type="body"/>
          </p:nvPr>
        </p:nvSpPr>
        <p:spPr>
          <a:xfrm>
            <a:off x="457200" y="1492250"/>
            <a:ext cx="8229600" cy="3102000"/>
          </a:xfrm>
          <a:prstGeom prst="rect">
            <a:avLst/>
          </a:prstGeom>
          <a:noFill/>
          <a:ln>
            <a:noFill/>
          </a:ln>
        </p:spPr>
        <p:txBody>
          <a:bodyPr anchorCtr="0" anchor="t" bIns="45700" lIns="91425" spcFirstLastPara="1" rIns="91425" wrap="square" tIns="45700">
            <a:noAutofit/>
          </a:bodyPr>
          <a:lstStyle/>
          <a:p>
            <a:pPr indent="-192087" lvl="0" marL="192087" rtl="0" algn="l">
              <a:lnSpc>
                <a:spcPct val="100000"/>
              </a:lnSpc>
              <a:spcBef>
                <a:spcPts val="0"/>
              </a:spcBef>
              <a:spcAft>
                <a:spcPts val="0"/>
              </a:spcAft>
              <a:buClr>
                <a:schemeClr val="dk1"/>
              </a:buClr>
              <a:buSzPts val="2000"/>
              <a:buFont typeface="Arial"/>
              <a:buChar char="•"/>
            </a:pPr>
            <a:r>
              <a:rPr b="0" i="0" lang="en" sz="2000" u="none">
                <a:solidFill>
                  <a:schemeClr val="dk1"/>
                </a:solidFill>
                <a:latin typeface="Calibri"/>
                <a:ea typeface="Calibri"/>
                <a:cs typeface="Calibri"/>
                <a:sym typeface="Calibri"/>
              </a:rPr>
              <a:t>An implication that the current outcomes of NHS care are unacceptable</a:t>
            </a:r>
            <a:endParaRPr/>
          </a:p>
          <a:p>
            <a:pPr indent="-192087" lvl="0" marL="192087" rtl="0" algn="l">
              <a:lnSpc>
                <a:spcPct val="100000"/>
              </a:lnSpc>
              <a:spcBef>
                <a:spcPts val="400"/>
              </a:spcBef>
              <a:spcAft>
                <a:spcPts val="0"/>
              </a:spcAft>
              <a:buClr>
                <a:schemeClr val="dk1"/>
              </a:buClr>
              <a:buSzPts val="2000"/>
              <a:buFont typeface="Arial"/>
              <a:buChar char="•"/>
            </a:pPr>
            <a:r>
              <a:rPr b="0" i="0" lang="en" sz="2000" u="none">
                <a:solidFill>
                  <a:schemeClr val="dk1"/>
                </a:solidFill>
                <a:latin typeface="Calibri"/>
                <a:ea typeface="Calibri"/>
                <a:cs typeface="Calibri"/>
                <a:sym typeface="Calibri"/>
              </a:rPr>
              <a:t>Desire to shift NHS resources towards areas with the poorest health outcomes.</a:t>
            </a:r>
            <a:endParaRPr/>
          </a:p>
          <a:p>
            <a:pPr indent="-192087" lvl="0" marL="192087" rtl="0" algn="l">
              <a:lnSpc>
                <a:spcPct val="100000"/>
              </a:lnSpc>
              <a:spcBef>
                <a:spcPts val="400"/>
              </a:spcBef>
              <a:spcAft>
                <a:spcPts val="0"/>
              </a:spcAft>
              <a:buClr>
                <a:schemeClr val="dk1"/>
              </a:buClr>
              <a:buSzPts val="2000"/>
              <a:buFont typeface="Arial"/>
              <a:buChar char="•"/>
            </a:pPr>
            <a:r>
              <a:rPr b="0" i="0" lang="en" sz="2000" u="none">
                <a:solidFill>
                  <a:schemeClr val="dk1"/>
                </a:solidFill>
                <a:latin typeface="Calibri"/>
                <a:ea typeface="Calibri"/>
                <a:cs typeface="Calibri"/>
                <a:sym typeface="Calibri"/>
              </a:rPr>
              <a:t>Limited scope for using empirical data – by definition, current NHS actions are not securing desired outcomes.</a:t>
            </a:r>
            <a:endParaRPr/>
          </a:p>
          <a:p>
            <a:pPr indent="-192087" lvl="0" marL="192087" rtl="0" algn="l">
              <a:lnSpc>
                <a:spcPct val="100000"/>
              </a:lnSpc>
              <a:spcBef>
                <a:spcPts val="400"/>
              </a:spcBef>
              <a:spcAft>
                <a:spcPts val="0"/>
              </a:spcAft>
              <a:buClr>
                <a:srgbClr val="0070C0"/>
              </a:buClr>
              <a:buSzPts val="2000"/>
              <a:buFont typeface="Arial"/>
              <a:buChar char="•"/>
            </a:pPr>
            <a:r>
              <a:rPr b="0" i="0" lang="en" sz="2000" u="none">
                <a:solidFill>
                  <a:srgbClr val="0070C0"/>
                </a:solidFill>
                <a:latin typeface="Calibri"/>
                <a:ea typeface="Calibri"/>
                <a:cs typeface="Calibri"/>
                <a:sym typeface="Calibri"/>
              </a:rPr>
              <a:t>How much of poor health outcomes can be addressed by health services? </a:t>
            </a:r>
            <a:endParaRPr/>
          </a:p>
        </p:txBody>
      </p:sp>
      <p:sp>
        <p:nvSpPr>
          <p:cNvPr id="241" name="Google Shape;241;p40"/>
          <p:cNvSpPr txBox="1"/>
          <p:nvPr/>
        </p:nvSpPr>
        <p:spPr>
          <a:xfrm>
            <a:off x="1231900" y="4364037"/>
            <a:ext cx="6769200" cy="46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n" sz="1200" u="none" cap="none" strike="noStrike">
                <a:solidFill>
                  <a:schemeClr val="dk1"/>
                </a:solidFill>
                <a:latin typeface="Arial"/>
                <a:ea typeface="Arial"/>
                <a:cs typeface="Arial"/>
                <a:sym typeface="Arial"/>
              </a:rPr>
              <a:t>Hauck, K., Shaw, R. and Smith, P. (2002), “Reducing avoidable inequalities in health: a new criterion for setting health care capitation payments”, </a:t>
            </a:r>
            <a:r>
              <a:rPr b="0" i="1" lang="en" sz="1200" u="none" cap="none" strike="noStrike">
                <a:solidFill>
                  <a:schemeClr val="dk1"/>
                </a:solidFill>
                <a:latin typeface="Arial"/>
                <a:ea typeface="Arial"/>
                <a:cs typeface="Arial"/>
                <a:sym typeface="Arial"/>
              </a:rPr>
              <a:t>Health Economics</a:t>
            </a:r>
            <a:r>
              <a:rPr b="0" i="0" lang="en" sz="1200" u="none" cap="none" strike="noStrike">
                <a:solidFill>
                  <a:schemeClr val="dk1"/>
                </a:solidFill>
                <a:latin typeface="Arial"/>
                <a:ea typeface="Arial"/>
                <a:cs typeface="Arial"/>
                <a:sym typeface="Arial"/>
              </a:rPr>
              <a:t>, 11(8), 667-677.</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1"/>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alibri"/>
              <a:buNone/>
            </a:pPr>
            <a:r>
              <a:rPr b="0" i="0" lang="en" sz="2400" u="none">
                <a:solidFill>
                  <a:schemeClr val="dk1"/>
                </a:solidFill>
                <a:latin typeface="Calibri"/>
                <a:ea typeface="Calibri"/>
                <a:cs typeface="Calibri"/>
                <a:sym typeface="Calibri"/>
              </a:rPr>
              <a:t>Age-standardised amenable mortality rates amongst CCGs</a:t>
            </a:r>
            <a:endParaRPr/>
          </a:p>
        </p:txBody>
      </p:sp>
      <p:pic>
        <p:nvPicPr>
          <p:cNvPr id="247" name="Google Shape;247;p41"/>
          <p:cNvPicPr preferRelativeResize="0"/>
          <p:nvPr>
            <p:ph idx="1" type="body"/>
          </p:nvPr>
        </p:nvPicPr>
        <p:blipFill rotWithShape="1">
          <a:blip r:embed="rId3">
            <a:alphaModFix/>
          </a:blip>
          <a:srcRect b="0" l="0" r="0" t="0"/>
          <a:stretch/>
        </p:blipFill>
        <p:spPr>
          <a:xfrm>
            <a:off x="1485900" y="1250950"/>
            <a:ext cx="3028800" cy="3292500"/>
          </a:xfrm>
          <a:prstGeom prst="rect">
            <a:avLst/>
          </a:prstGeom>
          <a:noFill/>
          <a:ln>
            <a:noFill/>
          </a:ln>
        </p:spPr>
      </p:pic>
      <p:sp>
        <p:nvSpPr>
          <p:cNvPr id="248" name="Google Shape;248;p41"/>
          <p:cNvSpPr txBox="1"/>
          <p:nvPr>
            <p:ph idx="2" type="body"/>
          </p:nvPr>
        </p:nvSpPr>
        <p:spPr>
          <a:xfrm>
            <a:off x="4629150" y="1200150"/>
            <a:ext cx="3830700" cy="33942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Bradford City 186.6/100k</a:t>
            </a:r>
            <a:endParaRPr/>
          </a:p>
          <a:p>
            <a:pPr indent="-65087" lvl="0" marL="192087"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Surrey Heath 52.2/100k</a:t>
            </a:r>
            <a:endParaRPr/>
          </a:p>
          <a:p>
            <a:pPr indent="-65087" lvl="0" marL="192087"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65087" lvl="0" marL="192087"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192087" lvl="0" marL="192087" marR="0" rtl="0" algn="l">
              <a:lnSpc>
                <a:spcPct val="100000"/>
              </a:lnSpc>
              <a:spcBef>
                <a:spcPts val="480"/>
              </a:spcBef>
              <a:spcAft>
                <a:spcPts val="0"/>
              </a:spcAft>
              <a:buClr>
                <a:srgbClr val="0070C0"/>
              </a:buClr>
              <a:buSzPts val="2400"/>
              <a:buFont typeface="Arial"/>
              <a:buChar char="•"/>
            </a:pPr>
            <a:r>
              <a:rPr b="0" i="0" lang="en" sz="2400" u="none" cap="none" strike="noStrike">
                <a:solidFill>
                  <a:srgbClr val="0070C0"/>
                </a:solidFill>
                <a:latin typeface="Calibri"/>
                <a:ea typeface="Calibri"/>
                <a:cs typeface="Calibri"/>
                <a:sym typeface="Calibri"/>
              </a:rPr>
              <a:t>How much more funding should Bradford City receive to reduce this gap?</a:t>
            </a:r>
            <a:endParaRPr/>
          </a:p>
        </p:txBody>
      </p:sp>
      <p:sp>
        <p:nvSpPr>
          <p:cNvPr id="249" name="Google Shape;249;p41"/>
          <p:cNvSpPr/>
          <p:nvPr/>
        </p:nvSpPr>
        <p:spPr>
          <a:xfrm>
            <a:off x="3059112" y="2355850"/>
            <a:ext cx="217500" cy="144600"/>
          </a:xfrm>
          <a:prstGeom prst="ellipse">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50" name="Google Shape;250;p41"/>
          <p:cNvSpPr/>
          <p:nvPr/>
        </p:nvSpPr>
        <p:spPr>
          <a:xfrm>
            <a:off x="3419475" y="3724275"/>
            <a:ext cx="216000" cy="142800"/>
          </a:xfrm>
          <a:prstGeom prst="ellipse">
            <a:avLst/>
          </a:prstGeom>
          <a:no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251" name="Google Shape;251;p41"/>
          <p:cNvCxnSpPr/>
          <p:nvPr/>
        </p:nvCxnSpPr>
        <p:spPr>
          <a:xfrm flipH="1" rot="10800000">
            <a:off x="3563937" y="2263875"/>
            <a:ext cx="1328700" cy="1460400"/>
          </a:xfrm>
          <a:prstGeom prst="straightConnector1">
            <a:avLst/>
          </a:prstGeom>
          <a:noFill/>
          <a:ln cap="flat" cmpd="sng" w="25400">
            <a:solidFill>
              <a:srgbClr val="FF0000"/>
            </a:solidFill>
            <a:prstDash val="solid"/>
            <a:miter lim="800000"/>
            <a:headEnd len="med" w="med" type="none"/>
            <a:tailEnd len="med" w="med" type="none"/>
          </a:ln>
        </p:spPr>
      </p:cxnSp>
      <p:cxnSp>
        <p:nvCxnSpPr>
          <p:cNvPr id="252" name="Google Shape;252;p41"/>
          <p:cNvCxnSpPr/>
          <p:nvPr/>
        </p:nvCxnSpPr>
        <p:spPr>
          <a:xfrm flipH="1" rot="10800000">
            <a:off x="3276600" y="1492150"/>
            <a:ext cx="1582800" cy="863700"/>
          </a:xfrm>
          <a:prstGeom prst="straightConnector1">
            <a:avLst/>
          </a:prstGeom>
          <a:noFill/>
          <a:ln cap="flat" cmpd="sng" w="25400">
            <a:solidFill>
              <a:srgbClr val="FF0000"/>
            </a:solidFill>
            <a:prstDash val="solid"/>
            <a:miter lim="800000"/>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2"/>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alibri"/>
              <a:buNone/>
            </a:pPr>
            <a:r>
              <a:rPr b="0" i="0" lang="en" sz="2400" u="none">
                <a:solidFill>
                  <a:schemeClr val="dk1"/>
                </a:solidFill>
                <a:latin typeface="Calibri"/>
                <a:ea typeface="Calibri"/>
                <a:cs typeface="Calibri"/>
                <a:sym typeface="Calibri"/>
              </a:rPr>
              <a:t>Current approach to allocating for ‘unmet need’</a:t>
            </a:r>
            <a:endParaRPr/>
          </a:p>
        </p:txBody>
      </p:sp>
      <p:sp>
        <p:nvSpPr>
          <p:cNvPr id="258" name="Google Shape;258;p42"/>
          <p:cNvSpPr txBox="1"/>
          <p:nvPr>
            <p:ph idx="1" type="body"/>
          </p:nvPr>
        </p:nvSpPr>
        <p:spPr>
          <a:xfrm>
            <a:off x="755650" y="1063625"/>
            <a:ext cx="7931100" cy="33942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Based on </a:t>
            </a:r>
            <a:r>
              <a:rPr b="0" i="0" lang="en" sz="1800" u="sng" cap="none" strike="noStrike">
                <a:solidFill>
                  <a:schemeClr val="dk1"/>
                </a:solidFill>
                <a:latin typeface="Calibri"/>
                <a:ea typeface="Calibri"/>
                <a:cs typeface="Calibri"/>
                <a:sym typeface="Calibri"/>
              </a:rPr>
              <a:t>policy judgement, not evidence</a:t>
            </a:r>
            <a:endParaRPr/>
          </a:p>
          <a:p>
            <a:pPr indent="-192087" lvl="0" marL="192087"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Applied to a percentage of the relevant budget:</a:t>
            </a:r>
            <a:endParaRPr/>
          </a:p>
          <a:p>
            <a:pPr indent="-160337" lvl="1" marL="417512"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General acute and mental health services 10%</a:t>
            </a:r>
            <a:endParaRPr/>
          </a:p>
          <a:p>
            <a:pPr indent="-160337" lvl="1" marL="417512"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Primary care </a:t>
            </a:r>
            <a:r>
              <a:rPr b="0" i="0" lang="en" sz="1800" u="none" cap="none" strike="noStrike">
                <a:solidFill>
                  <a:srgbClr val="0070C0"/>
                </a:solidFill>
                <a:latin typeface="Calibri"/>
                <a:ea typeface="Calibri"/>
                <a:cs typeface="Calibri"/>
                <a:sym typeface="Calibri"/>
              </a:rPr>
              <a:t>15% </a:t>
            </a:r>
            <a:r>
              <a:rPr b="0" i="0" lang="en" sz="1800" u="none" cap="none" strike="noStrike">
                <a:solidFill>
                  <a:schemeClr val="dk1"/>
                </a:solidFill>
                <a:latin typeface="Calibri"/>
                <a:ea typeface="Calibri"/>
                <a:cs typeface="Calibri"/>
                <a:sym typeface="Calibri"/>
              </a:rPr>
              <a:t>(This is 3x higher than in the US, BTW)</a:t>
            </a:r>
            <a:endParaRPr/>
          </a:p>
          <a:p>
            <a:pPr indent="-160337" lvl="1" marL="417512"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Specialized services 5%</a:t>
            </a:r>
            <a:endParaRPr/>
          </a:p>
          <a:p>
            <a:pPr indent="-192087" lvl="0" marL="192087"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Allocated according to standardized mortality rate (aged under 75) in small areas (average population 7,200)</a:t>
            </a:r>
            <a:endParaRPr/>
          </a:p>
          <a:p>
            <a:pPr indent="-192087" lvl="0" marL="192087" marR="0" rtl="0" algn="l">
              <a:lnSpc>
                <a:spcPct val="100000"/>
              </a:lnSpc>
              <a:spcBef>
                <a:spcPts val="36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16 groups of small areas, ranked according to mortality (SMR)</a:t>
            </a:r>
            <a:endParaRPr/>
          </a:p>
          <a:p>
            <a:pPr indent="-115887" lvl="0" marL="192087" marR="0" rtl="0" algn="l">
              <a:lnSpc>
                <a:spcPct val="100000"/>
              </a:lnSpc>
              <a:spcBef>
                <a:spcPts val="24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192087" lvl="0" marL="192087" marR="0" rtl="0" algn="l">
              <a:lnSpc>
                <a:spcPct val="100000"/>
              </a:lnSpc>
              <a:spcBef>
                <a:spcPts val="480"/>
              </a:spcBef>
              <a:spcAft>
                <a:spcPts val="0"/>
              </a:spcAft>
              <a:buClr>
                <a:srgbClr val="0070C0"/>
              </a:buClr>
              <a:buSzPts val="2400"/>
              <a:buFont typeface="Arial"/>
              <a:buChar char="•"/>
            </a:pPr>
            <a:r>
              <a:rPr b="0" i="0" lang="en" sz="2400" u="none" cap="none" strike="noStrike">
                <a:solidFill>
                  <a:srgbClr val="0070C0"/>
                </a:solidFill>
                <a:latin typeface="Calibri"/>
                <a:ea typeface="Calibri"/>
                <a:cs typeface="Calibri"/>
                <a:sym typeface="Calibri"/>
              </a:rPr>
              <a:t>A weight per head 10 x higher for area with the worst SMR vs. area with the lowest SMR, </a:t>
            </a:r>
            <a:r>
              <a:rPr b="0" i="0" lang="en" sz="2400" u="sng" cap="none" strike="noStrike">
                <a:solidFill>
                  <a:srgbClr val="0070C0"/>
                </a:solidFill>
                <a:latin typeface="Calibri"/>
                <a:ea typeface="Calibri"/>
                <a:cs typeface="Calibri"/>
                <a:sym typeface="Calibri"/>
              </a:rPr>
              <a:t>exponential scale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3"/>
          <p:cNvSpPr txBox="1"/>
          <p:nvPr>
            <p:ph type="title"/>
          </p:nvPr>
        </p:nvSpPr>
        <p:spPr>
          <a:xfrm>
            <a:off x="179387" y="246062"/>
            <a:ext cx="87852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Calibri"/>
              <a:buNone/>
            </a:pPr>
            <a:r>
              <a:rPr b="0" i="0" lang="en" sz="2400" u="none">
                <a:solidFill>
                  <a:schemeClr val="dk1"/>
                </a:solidFill>
                <a:latin typeface="Calibri"/>
                <a:ea typeface="Calibri"/>
                <a:cs typeface="Calibri"/>
                <a:sym typeface="Calibri"/>
              </a:rPr>
              <a:t>English index of multiple deprivation: Adjustments for Social Services</a:t>
            </a:r>
            <a:endParaRPr/>
          </a:p>
        </p:txBody>
      </p:sp>
      <p:pic>
        <p:nvPicPr>
          <p:cNvPr id="265" name="Google Shape;265;p43"/>
          <p:cNvPicPr preferRelativeResize="0"/>
          <p:nvPr>
            <p:ph idx="1" type="body"/>
          </p:nvPr>
        </p:nvPicPr>
        <p:blipFill rotWithShape="1">
          <a:blip r:embed="rId3">
            <a:alphaModFix/>
          </a:blip>
          <a:srcRect b="0" l="0" r="0" t="0"/>
          <a:stretch/>
        </p:blipFill>
        <p:spPr>
          <a:xfrm>
            <a:off x="900112" y="1050925"/>
            <a:ext cx="2879700" cy="3495600"/>
          </a:xfrm>
          <a:prstGeom prst="rect">
            <a:avLst/>
          </a:prstGeom>
          <a:noFill/>
          <a:ln>
            <a:noFill/>
          </a:ln>
        </p:spPr>
      </p:pic>
      <p:sp>
        <p:nvSpPr>
          <p:cNvPr id="266" name="Google Shape;266;p43"/>
          <p:cNvSpPr txBox="1"/>
          <p:nvPr>
            <p:ph idx="2" type="body"/>
          </p:nvPr>
        </p:nvSpPr>
        <p:spPr>
          <a:xfrm>
            <a:off x="4398962" y="1249362"/>
            <a:ext cx="4565700" cy="33942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rgbClr val="0070C0"/>
              </a:buClr>
              <a:buSzPts val="1800"/>
              <a:buFont typeface="Arial"/>
              <a:buChar char="•"/>
            </a:pPr>
            <a:r>
              <a:rPr b="0" i="0" lang="en" sz="1800" u="none" cap="none" strike="noStrike">
                <a:solidFill>
                  <a:srgbClr val="0070C0"/>
                </a:solidFill>
                <a:latin typeface="Calibri"/>
                <a:ea typeface="Calibri"/>
                <a:cs typeface="Calibri"/>
                <a:sym typeface="Calibri"/>
              </a:rPr>
              <a:t>Seven deprivation domains:</a:t>
            </a:r>
            <a:endParaRPr/>
          </a:p>
          <a:p>
            <a:pPr indent="-112712" lvl="1" marL="227012" marR="0" rtl="0" algn="l">
              <a:lnSpc>
                <a:spcPct val="100000"/>
              </a:lnSpc>
              <a:spcBef>
                <a:spcPts val="32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Income Deprivation 	(22.5%) </a:t>
            </a:r>
            <a:endParaRPr/>
          </a:p>
          <a:p>
            <a:pPr indent="-112712" lvl="1" marL="227012" marR="0" rtl="0" algn="l">
              <a:lnSpc>
                <a:spcPct val="100000"/>
              </a:lnSpc>
              <a:spcBef>
                <a:spcPts val="32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Employment Deprivation 	(22.5%) </a:t>
            </a:r>
            <a:endParaRPr/>
          </a:p>
          <a:p>
            <a:pPr indent="-112712" lvl="1" marL="227012" marR="0" rtl="0" algn="l">
              <a:lnSpc>
                <a:spcPct val="100000"/>
              </a:lnSpc>
              <a:spcBef>
                <a:spcPts val="32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Education, Skills/Training Deprivation 	(13.5%) </a:t>
            </a:r>
            <a:endParaRPr/>
          </a:p>
          <a:p>
            <a:pPr indent="-112712" lvl="1" marL="227012" marR="0" rtl="0" algn="l">
              <a:lnSpc>
                <a:spcPct val="100000"/>
              </a:lnSpc>
              <a:spcBef>
                <a:spcPts val="32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Health Deprivation and Disability 	(13.5%) </a:t>
            </a:r>
            <a:endParaRPr/>
          </a:p>
          <a:p>
            <a:pPr indent="-112712" lvl="1" marL="227012" marR="0" rtl="0" algn="l">
              <a:lnSpc>
                <a:spcPct val="100000"/>
              </a:lnSpc>
              <a:spcBef>
                <a:spcPts val="32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Crime 	(9.3%) </a:t>
            </a:r>
            <a:endParaRPr/>
          </a:p>
          <a:p>
            <a:pPr indent="-112712" lvl="1" marL="227012" marR="0" rtl="0" algn="l">
              <a:lnSpc>
                <a:spcPct val="100000"/>
              </a:lnSpc>
              <a:spcBef>
                <a:spcPts val="32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Barriers to Housing &amp; Service 	(9.3%)</a:t>
            </a:r>
            <a:endParaRPr/>
          </a:p>
          <a:p>
            <a:pPr indent="-112712" lvl="1" marL="227012" marR="0" rtl="0" algn="l">
              <a:lnSpc>
                <a:spcPct val="100000"/>
              </a:lnSpc>
              <a:spcBef>
                <a:spcPts val="32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Living Environment Deprivation 	(9.3%) </a:t>
            </a:r>
            <a:endParaRPr/>
          </a:p>
          <a:p>
            <a:pPr indent="-192087" lvl="0" marL="192087" marR="0" rtl="0" algn="l">
              <a:lnSpc>
                <a:spcPct val="100000"/>
              </a:lnSpc>
              <a:spcBef>
                <a:spcPts val="360"/>
              </a:spcBef>
              <a:spcAft>
                <a:spcPts val="0"/>
              </a:spcAft>
              <a:buClr>
                <a:srgbClr val="0070C0"/>
              </a:buClr>
              <a:buSzPts val="1800"/>
              <a:buFont typeface="Arial"/>
              <a:buChar char="•"/>
            </a:pPr>
            <a:r>
              <a:rPr b="0" i="0" lang="en" sz="1800" u="none" cap="none" strike="noStrike">
                <a:solidFill>
                  <a:srgbClr val="0070C0"/>
                </a:solidFill>
                <a:latin typeface="Calibri"/>
                <a:ea typeface="Calibri"/>
                <a:cs typeface="Calibri"/>
                <a:sym typeface="Calibri"/>
              </a:rPr>
              <a:t>Each of these domains is in turn based on a basket of indicators</a:t>
            </a:r>
            <a:endParaRPr/>
          </a:p>
        </p:txBody>
      </p:sp>
      <p:sp>
        <p:nvSpPr>
          <p:cNvPr id="267" name="Google Shape;267;p43"/>
          <p:cNvSpPr txBox="1"/>
          <p:nvPr/>
        </p:nvSpPr>
        <p:spPr>
          <a:xfrm>
            <a:off x="1457325" y="4692650"/>
            <a:ext cx="6283200" cy="39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 sz="1000" u="none">
                <a:solidFill>
                  <a:schemeClr val="dk1"/>
                </a:solidFill>
                <a:latin typeface="Arial"/>
                <a:ea typeface="Arial"/>
                <a:cs typeface="Arial"/>
                <a:sym typeface="Arial"/>
              </a:rPr>
              <a:t>Source: Ministry of Housing, Communities &amp; Local Government (2015), English indices of deprivation 2015</a:t>
            </a:r>
            <a:endParaRPr/>
          </a:p>
          <a:p>
            <a:pPr indent="0" lvl="0" marL="0" marR="0" rtl="0" algn="l">
              <a:lnSpc>
                <a:spcPct val="100000"/>
              </a:lnSpc>
              <a:spcBef>
                <a:spcPts val="0"/>
              </a:spcBef>
              <a:spcAft>
                <a:spcPts val="0"/>
              </a:spcAft>
              <a:buClr>
                <a:schemeClr val="dk1"/>
              </a:buClr>
              <a:buSzPts val="1000"/>
              <a:buFont typeface="Arial"/>
              <a:buNone/>
            </a:pPr>
            <a:r>
              <a:rPr b="0" i="0" lang="en" sz="1000" u="sng">
                <a:solidFill>
                  <a:schemeClr val="dk1"/>
                </a:solidFill>
                <a:latin typeface="Arial"/>
                <a:ea typeface="Arial"/>
                <a:cs typeface="Arial"/>
                <a:sym typeface="Arial"/>
                <a:hlinkClick r:id="rId4">
                  <a:extLst>
                    <a:ext uri="{A12FA001-AC4F-418D-AE19-62706E023703}">
                      <ahyp:hlinkClr val="tx"/>
                    </a:ext>
                  </a:extLst>
                </a:hlinkClick>
              </a:rPr>
              <a:t>https://www.gov.uk/government/statistics/english-indices-of-deprivation-2015</a:t>
            </a:r>
            <a:r>
              <a:rPr b="0" i="0" lang="en" sz="1000" u="none">
                <a:solidFill>
                  <a:schemeClr val="dk1"/>
                </a:solidFill>
                <a:latin typeface="Arial"/>
                <a:ea typeface="Arial"/>
                <a:cs typeface="Arial"/>
                <a:sym typeface="Arial"/>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4"/>
          <p:cNvSpPr txBox="1"/>
          <p:nvPr>
            <p:ph type="title"/>
          </p:nvPr>
        </p:nvSpPr>
        <p:spPr>
          <a:xfrm>
            <a:off x="1452562" y="0"/>
            <a:ext cx="61722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2800"/>
              <a:buFont typeface="Calibri"/>
              <a:buNone/>
            </a:pPr>
            <a:r>
              <a:rPr b="0" i="0" lang="en" sz="2800" u="none">
                <a:solidFill>
                  <a:schemeClr val="dk1"/>
                </a:solidFill>
                <a:latin typeface="Calibri"/>
                <a:ea typeface="Calibri"/>
                <a:cs typeface="Calibri"/>
                <a:sym typeface="Calibri"/>
              </a:rPr>
              <a:t>Some criteria for funding formulae</a:t>
            </a:r>
            <a:endParaRPr/>
          </a:p>
        </p:txBody>
      </p:sp>
      <p:sp>
        <p:nvSpPr>
          <p:cNvPr id="273" name="Google Shape;273;p44"/>
          <p:cNvSpPr txBox="1"/>
          <p:nvPr>
            <p:ph idx="1" type="body"/>
          </p:nvPr>
        </p:nvSpPr>
        <p:spPr>
          <a:xfrm>
            <a:off x="755650" y="771525"/>
            <a:ext cx="8064600" cy="3394200"/>
          </a:xfrm>
          <a:prstGeom prst="rect">
            <a:avLst/>
          </a:prstGeom>
          <a:noFill/>
          <a:ln>
            <a:noFill/>
          </a:ln>
        </p:spPr>
        <p:txBody>
          <a:bodyPr anchorCtr="0" anchor="t" bIns="45700" lIns="91425" spcFirstLastPara="1" rIns="91425" wrap="square" tIns="45700">
            <a:noAutofit/>
          </a:bodyPr>
          <a:lstStyle/>
          <a:p>
            <a:pPr indent="-192087" lvl="0" marL="192087"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Based on universally available, validated data;</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Reflects the underlying social and medical needs in a locality;</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Independent of previous spending in a locality;</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Scientifically coherent and plausible;</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Feasible, with low administrative cost;</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Not vulnerable to manipulation or fraud;</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Encourages efficient delivery of health services, and free from perverse incentives;</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Transparent, verifiable, understandable and replicable;</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Parsimonious;</a:t>
            </a:r>
            <a:endParaRPr/>
          </a:p>
          <a:p>
            <a:pPr indent="-192087" lvl="0" marL="192087" marR="0" rtl="0" algn="l">
              <a:lnSpc>
                <a:spcPct val="100000"/>
              </a:lnSpc>
              <a:spcBef>
                <a:spcPts val="4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Reflects policy intentions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5"/>
          <p:cNvSpPr txBox="1"/>
          <p:nvPr>
            <p:ph type="title"/>
          </p:nvPr>
        </p:nvSpPr>
        <p:spPr>
          <a:xfrm>
            <a:off x="457200" y="57150"/>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Font typeface="Arial"/>
              <a:buNone/>
            </a:pPr>
            <a:r>
              <a:rPr b="0" i="0" lang="en" sz="2800" u="none">
                <a:solidFill>
                  <a:schemeClr val="lt1"/>
                </a:solidFill>
                <a:latin typeface="Arial"/>
                <a:ea typeface="Arial"/>
                <a:cs typeface="Arial"/>
                <a:sym typeface="Arial"/>
              </a:rPr>
              <a:t>New Zealand has done similar</a:t>
            </a:r>
            <a:endParaRPr/>
          </a:p>
        </p:txBody>
      </p:sp>
      <p:sp>
        <p:nvSpPr>
          <p:cNvPr id="280" name="Google Shape;280;p45"/>
          <p:cNvSpPr txBox="1"/>
          <p:nvPr/>
        </p:nvSpPr>
        <p:spPr>
          <a:xfrm>
            <a:off x="1143000" y="0"/>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a:solidFill>
                  <a:srgbClr val="000000"/>
                </a:solidFill>
                <a:latin typeface="Arial"/>
                <a:ea typeface="Arial"/>
                <a:cs typeface="Arial"/>
                <a:sym typeface="Arial"/>
              </a:rPr>
              <a:t>‹#›</a:t>
            </a:fld>
            <a:endParaRPr/>
          </a:p>
        </p:txBody>
      </p:sp>
      <p:pic>
        <p:nvPicPr>
          <p:cNvPr id="281" name="Google Shape;281;p45"/>
          <p:cNvPicPr preferRelativeResize="0"/>
          <p:nvPr/>
        </p:nvPicPr>
        <p:blipFill rotWithShape="1">
          <a:blip r:embed="rId3">
            <a:alphaModFix/>
          </a:blip>
          <a:srcRect b="19631" l="4996" r="6256" t="17408"/>
          <a:stretch/>
        </p:blipFill>
        <p:spPr>
          <a:xfrm>
            <a:off x="496887" y="1058862"/>
            <a:ext cx="8150227" cy="3252787"/>
          </a:xfrm>
          <a:prstGeom prst="rect">
            <a:avLst/>
          </a:prstGeom>
          <a:noFill/>
          <a:ln cap="flat" cmpd="sng" w="22225">
            <a:solidFill>
              <a:srgbClr val="2E64FC"/>
            </a:solidFill>
            <a:prstDash val="solid"/>
            <a:miter lim="800000"/>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6"/>
          <p:cNvPicPr preferRelativeResize="0"/>
          <p:nvPr/>
        </p:nvPicPr>
        <p:blipFill rotWithShape="1">
          <a:blip r:embed="rId3">
            <a:alphaModFix/>
          </a:blip>
          <a:srcRect b="0" l="0" r="0" t="0"/>
          <a:stretch/>
        </p:blipFill>
        <p:spPr>
          <a:xfrm>
            <a:off x="458787" y="639762"/>
            <a:ext cx="2752725" cy="3857626"/>
          </a:xfrm>
          <a:prstGeom prst="rect">
            <a:avLst/>
          </a:prstGeom>
          <a:noFill/>
          <a:ln>
            <a:noFill/>
          </a:ln>
        </p:spPr>
      </p:pic>
      <p:pic>
        <p:nvPicPr>
          <p:cNvPr id="287" name="Google Shape;287;p46"/>
          <p:cNvPicPr preferRelativeResize="0"/>
          <p:nvPr/>
        </p:nvPicPr>
        <p:blipFill rotWithShape="1">
          <a:blip r:embed="rId4">
            <a:alphaModFix/>
          </a:blip>
          <a:srcRect b="0" l="0" r="0" t="0"/>
          <a:stretch/>
        </p:blipFill>
        <p:spPr>
          <a:xfrm>
            <a:off x="5830887" y="612775"/>
            <a:ext cx="2827336" cy="3802062"/>
          </a:xfrm>
          <a:prstGeom prst="rect">
            <a:avLst/>
          </a:prstGeom>
          <a:noFill/>
          <a:ln>
            <a:noFill/>
          </a:ln>
        </p:spPr>
      </p:pic>
      <p:pic>
        <p:nvPicPr>
          <p:cNvPr id="288" name="Google Shape;288;p46"/>
          <p:cNvPicPr preferRelativeResize="0"/>
          <p:nvPr/>
        </p:nvPicPr>
        <p:blipFill rotWithShape="1">
          <a:blip r:embed="rId5">
            <a:alphaModFix/>
          </a:blip>
          <a:srcRect b="0" l="0" r="0" t="0"/>
          <a:stretch/>
        </p:blipFill>
        <p:spPr>
          <a:xfrm>
            <a:off x="2411412" y="295275"/>
            <a:ext cx="4175126" cy="809625"/>
          </a:xfrm>
          <a:prstGeom prst="rect">
            <a:avLst/>
          </a:prstGeom>
          <a:noFill/>
          <a:ln>
            <a:noFill/>
          </a:ln>
        </p:spPr>
      </p:pic>
      <p:sp>
        <p:nvSpPr>
          <p:cNvPr id="289" name="Google Shape;289;p46"/>
          <p:cNvSpPr txBox="1"/>
          <p:nvPr/>
        </p:nvSpPr>
        <p:spPr>
          <a:xfrm flipH="1">
            <a:off x="1835287" y="4645025"/>
            <a:ext cx="4465500" cy="438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a:solidFill>
                  <a:srgbClr val="000000"/>
                </a:solidFill>
                <a:latin typeface="Arial"/>
                <a:ea typeface="Arial"/>
                <a:cs typeface="Arial"/>
                <a:sym typeface="Arial"/>
              </a:rPr>
              <a:t>“NZDep2013 Index of Deprivation,” June Atkinson, Clare Salmond, and Peter Crampton, published by the Department of Public Health, University of Otago, Wellington, May, 2014. </a:t>
            </a:r>
            <a:r>
              <a:rPr b="0" i="0" lang="en" sz="700" u="sng">
                <a:solidFill>
                  <a:srgbClr val="000000"/>
                </a:solidFill>
                <a:latin typeface="Arial"/>
                <a:ea typeface="Arial"/>
                <a:cs typeface="Arial"/>
                <a:sym typeface="Arial"/>
                <a:hlinkClick r:id="rId6">
                  <a:extLst>
                    <a:ext uri="{A12FA001-AC4F-418D-AE19-62706E023703}">
                      <ahyp:hlinkClr val="tx"/>
                    </a:ext>
                  </a:extLst>
                </a:hlinkClick>
              </a:rPr>
              <a:t>http://www.otago.ac.nz/wellington/otago069936.pdf</a:t>
            </a:r>
            <a:r>
              <a:rPr b="0" i="0" lang="en" sz="700" u="none">
                <a:solidFill>
                  <a:srgbClr val="000000"/>
                </a:solidFill>
                <a:latin typeface="Arial"/>
                <a:ea typeface="Arial"/>
                <a:cs typeface="Arial"/>
                <a:sym typeface="Arial"/>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7"/>
          <p:cNvPicPr preferRelativeResize="0"/>
          <p:nvPr/>
        </p:nvPicPr>
        <p:blipFill rotWithShape="1">
          <a:blip r:embed="rId3">
            <a:alphaModFix/>
          </a:blip>
          <a:srcRect b="0" l="0" r="0" t="0"/>
          <a:stretch/>
        </p:blipFill>
        <p:spPr>
          <a:xfrm>
            <a:off x="1195387" y="1071562"/>
            <a:ext cx="6977063" cy="3932237"/>
          </a:xfrm>
          <a:prstGeom prst="rect">
            <a:avLst/>
          </a:prstGeom>
          <a:noFill/>
          <a:ln>
            <a:noFill/>
          </a:ln>
        </p:spPr>
      </p:pic>
      <p:sp>
        <p:nvSpPr>
          <p:cNvPr id="295" name="Google Shape;295;p47"/>
          <p:cNvSpPr txBox="1"/>
          <p:nvPr>
            <p:ph type="title"/>
          </p:nvPr>
        </p:nvSpPr>
        <p:spPr>
          <a:xfrm>
            <a:off x="1335087" y="195262"/>
            <a:ext cx="66135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Font typeface="Arial"/>
              <a:buNone/>
            </a:pPr>
            <a:r>
              <a:rPr b="0" i="0" lang="en" sz="2400" u="none">
                <a:solidFill>
                  <a:schemeClr val="lt1"/>
                </a:solidFill>
                <a:latin typeface="Arial"/>
                <a:ea typeface="Arial"/>
                <a:cs typeface="Arial"/>
                <a:sym typeface="Arial"/>
              </a:rPr>
              <a:t>Payment adjustments geared to resolving inequity, nearly exponential for most deprived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8"/>
          <p:cNvSpPr txBox="1"/>
          <p:nvPr>
            <p:ph type="title"/>
          </p:nvPr>
        </p:nvSpPr>
        <p:spPr>
          <a:xfrm>
            <a:off x="1614487" y="-57150"/>
            <a:ext cx="6845400" cy="993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Calibri"/>
              <a:buNone/>
            </a:pPr>
            <a:r>
              <a:rPr b="0" i="0" lang="en" sz="2400" u="none">
                <a:solidFill>
                  <a:schemeClr val="dk1"/>
                </a:solidFill>
                <a:latin typeface="Calibri"/>
                <a:ea typeface="Calibri"/>
                <a:cs typeface="Calibri"/>
                <a:sym typeface="Calibri"/>
              </a:rPr>
              <a:t>Neighborhood Atlas		(Thanks to Dr. Amy Kind)</a:t>
            </a:r>
            <a:endParaRPr/>
          </a:p>
        </p:txBody>
      </p:sp>
      <p:pic>
        <p:nvPicPr>
          <p:cNvPr id="301" name="Google Shape;301;p48"/>
          <p:cNvPicPr preferRelativeResize="0"/>
          <p:nvPr>
            <p:ph idx="1" type="body"/>
          </p:nvPr>
        </p:nvPicPr>
        <p:blipFill rotWithShape="1">
          <a:blip r:embed="rId3">
            <a:alphaModFix/>
          </a:blip>
          <a:srcRect b="0" l="0" r="0" t="0"/>
          <a:stretch/>
        </p:blipFill>
        <p:spPr>
          <a:xfrm>
            <a:off x="900112" y="627062"/>
            <a:ext cx="7461300" cy="4032300"/>
          </a:xfrm>
          <a:prstGeom prst="rect">
            <a:avLst/>
          </a:prstGeom>
          <a:noFill/>
          <a:ln>
            <a:noFill/>
          </a:ln>
        </p:spPr>
      </p:pic>
      <p:sp>
        <p:nvSpPr>
          <p:cNvPr id="302" name="Google Shape;302;p48"/>
          <p:cNvSpPr txBox="1"/>
          <p:nvPr/>
        </p:nvSpPr>
        <p:spPr>
          <a:xfrm>
            <a:off x="1657350" y="4743450"/>
            <a:ext cx="40512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sng">
                <a:solidFill>
                  <a:srgbClr val="000000"/>
                </a:solidFill>
                <a:latin typeface="Arial"/>
                <a:ea typeface="Arial"/>
                <a:cs typeface="Arial"/>
                <a:sym typeface="Arial"/>
                <a:hlinkClick r:id="rId4">
                  <a:extLst>
                    <a:ext uri="{A12FA001-AC4F-418D-AE19-62706E023703}">
                      <ahyp:hlinkClr val="tx"/>
                    </a:ext>
                  </a:extLst>
                </a:hlinkClick>
              </a:rPr>
              <a:t>https://www.neighborhoodatlas.medicine.wisc.edu/</a:t>
            </a:r>
            <a:endParaRPr/>
          </a:p>
          <a:p>
            <a:pPr indent="0" lvl="0" marL="0" marR="0" rtl="0" algn="l">
              <a:lnSpc>
                <a:spcPct val="100000"/>
              </a:lnSpc>
              <a:spcBef>
                <a:spcPts val="0"/>
              </a:spcBef>
              <a:spcAft>
                <a:spcPts val="0"/>
              </a:spcAft>
              <a:buNone/>
            </a:pPr>
            <a:r>
              <a:t/>
            </a:r>
            <a:endParaRPr b="0" i="0" sz="1300" u="sng">
              <a:solidFill>
                <a:srgbClr val="000000"/>
              </a:solidFill>
              <a:latin typeface="Arial"/>
              <a:ea typeface="Arial"/>
              <a:cs typeface="Arial"/>
              <a:sym typeface="Arial"/>
              <a:hlinkClick r:id="rId5">
                <a:extLst>
                  <a:ext uri="{A12FA001-AC4F-418D-AE19-62706E023703}">
                    <ahyp:hlinkClr val="tx"/>
                  </a:ext>
                </a:extLst>
              </a:hlinkClic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9"/>
          <p:cNvSpPr txBox="1"/>
          <p:nvPr/>
        </p:nvSpPr>
        <p:spPr>
          <a:xfrm>
            <a:off x="1155700" y="704850"/>
            <a:ext cx="7448700" cy="442800"/>
          </a:xfrm>
          <a:prstGeom prst="rect">
            <a:avLst/>
          </a:prstGeom>
          <a:gradFill>
            <a:gsLst>
              <a:gs pos="0">
                <a:srgbClr val="890000"/>
              </a:gs>
              <a:gs pos="100000">
                <a:srgbClr val="AD00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09" name="Google Shape;309;p49"/>
          <p:cNvSpPr txBox="1"/>
          <p:nvPr/>
        </p:nvSpPr>
        <p:spPr>
          <a:xfrm>
            <a:off x="3225800" y="1262062"/>
            <a:ext cx="5378400" cy="3278100"/>
          </a:xfrm>
          <a:prstGeom prst="rect">
            <a:avLst/>
          </a:prstGeom>
          <a:noFill/>
          <a:ln>
            <a:noFill/>
          </a:ln>
        </p:spPr>
        <p:txBody>
          <a:bodyPr anchorCtr="0" anchor="t" bIns="45700" lIns="91425" spcFirstLastPara="1" rIns="91425" wrap="square" tIns="45700">
            <a:noAutofit/>
          </a:bodyPr>
          <a:lstStyle/>
          <a:p>
            <a:pPr indent="-160337" lvl="0" marL="160337" marR="0" rtl="0" algn="l">
              <a:lnSpc>
                <a:spcPct val="100000"/>
              </a:lnSpc>
              <a:spcBef>
                <a:spcPts val="0"/>
              </a:spcBef>
              <a:spcAft>
                <a:spcPts val="0"/>
              </a:spcAft>
              <a:buClr>
                <a:srgbClr val="000000"/>
              </a:buClr>
              <a:buSzPts val="1500"/>
              <a:buFont typeface="Arial"/>
              <a:buChar char="•"/>
            </a:pPr>
            <a:r>
              <a:rPr b="0" i="0" lang="en" sz="1500" u="none">
                <a:solidFill>
                  <a:srgbClr val="000000"/>
                </a:solidFill>
                <a:latin typeface="Libre Franklin"/>
                <a:ea typeface="Libre Franklin"/>
                <a:cs typeface="Libre Franklin"/>
                <a:sym typeface="Libre Franklin"/>
              </a:rPr>
              <a:t>Alzheimer’s disease, diabetes, heart disease and many other conditions disproportionately impact racial/ethnic minorities and the socioeconomically disadvantaged—populations often exposed to neighborhood disadvantage, a social determinant of health</a:t>
            </a:r>
            <a:endParaRPr/>
          </a:p>
          <a:p>
            <a:pPr indent="0" lvl="1" marL="257175" marR="0" rtl="0" algn="l">
              <a:lnSpc>
                <a:spcPct val="100000"/>
              </a:lnSpc>
              <a:spcBef>
                <a:spcPts val="0"/>
              </a:spcBef>
              <a:spcAft>
                <a:spcPts val="0"/>
              </a:spcAft>
              <a:buClr>
                <a:srgbClr val="000000"/>
              </a:buClr>
              <a:buSzPts val="600"/>
              <a:buFont typeface="Libre Franklin"/>
              <a:buNone/>
            </a:pPr>
            <a:r>
              <a:rPr b="0" i="0" lang="en" sz="600" u="none" cap="none" strike="noStrike">
                <a:solidFill>
                  <a:srgbClr val="000000"/>
                </a:solidFill>
                <a:latin typeface="Libre Franklin"/>
                <a:ea typeface="Libre Franklin"/>
                <a:cs typeface="Libre Franklin"/>
                <a:sym typeface="Libre Franklin"/>
              </a:rPr>
              <a:t>	[Link &amp; Phelan, J Health Soc Behav, 1995; ]</a:t>
            </a:r>
            <a:endParaRPr/>
          </a:p>
          <a:p>
            <a:pPr indent="-84137" lvl="0" marL="160337" marR="0" rtl="0" algn="l">
              <a:lnSpc>
                <a:spcPct val="100000"/>
              </a:lnSpc>
              <a:spcBef>
                <a:spcPts val="0"/>
              </a:spcBef>
              <a:spcAft>
                <a:spcPts val="0"/>
              </a:spcAft>
              <a:buClr>
                <a:schemeClr val="dk1"/>
              </a:buClr>
              <a:buSzPts val="1200"/>
              <a:buFont typeface="Arial"/>
              <a:buNone/>
            </a:pPr>
            <a:r>
              <a:t/>
            </a:r>
            <a:endParaRPr b="0" i="0" sz="1200" u="none">
              <a:solidFill>
                <a:srgbClr val="000000"/>
              </a:solidFill>
              <a:latin typeface="Libre Franklin"/>
              <a:ea typeface="Libre Franklin"/>
              <a:cs typeface="Libre Franklin"/>
              <a:sym typeface="Libre Franklin"/>
            </a:endParaRPr>
          </a:p>
          <a:p>
            <a:pPr indent="-160337" lvl="0" marL="160337" marR="0" rtl="0" algn="l">
              <a:lnSpc>
                <a:spcPct val="100000"/>
              </a:lnSpc>
              <a:spcBef>
                <a:spcPts val="0"/>
              </a:spcBef>
              <a:spcAft>
                <a:spcPts val="0"/>
              </a:spcAft>
              <a:buClr>
                <a:srgbClr val="000000"/>
              </a:buClr>
              <a:buSzPts val="1500"/>
              <a:buFont typeface="Arial"/>
              <a:buChar char="•"/>
            </a:pPr>
            <a:r>
              <a:rPr b="0" i="0" lang="en" sz="1500" u="none">
                <a:solidFill>
                  <a:srgbClr val="000000"/>
                </a:solidFill>
                <a:latin typeface="Libre Franklin"/>
                <a:ea typeface="Libre Franklin"/>
                <a:cs typeface="Libre Franklin"/>
                <a:sym typeface="Libre Franklin"/>
              </a:rPr>
              <a:t>Neighborhood disadvantage influences many factors including health behaviors, access to food, toxic exposures and personal safety</a:t>
            </a:r>
            <a:endParaRPr/>
          </a:p>
          <a:p>
            <a:pPr indent="-160337" lvl="0" marL="160337" marR="0" rtl="0" algn="l">
              <a:lnSpc>
                <a:spcPct val="100000"/>
              </a:lnSpc>
              <a:spcBef>
                <a:spcPts val="0"/>
              </a:spcBef>
              <a:spcAft>
                <a:spcPts val="0"/>
              </a:spcAft>
              <a:buClr>
                <a:srgbClr val="000000"/>
              </a:buClr>
              <a:buSzPts val="600"/>
              <a:buFont typeface="Libre Franklin"/>
              <a:buNone/>
            </a:pPr>
            <a:r>
              <a:rPr b="0" i="0" lang="en" sz="600" u="none">
                <a:solidFill>
                  <a:srgbClr val="000000"/>
                </a:solidFill>
                <a:latin typeface="Libre Franklin"/>
                <a:ea typeface="Libre Franklin"/>
                <a:cs typeface="Libre Franklin"/>
                <a:sym typeface="Libre Franklin"/>
              </a:rPr>
              <a:t>	[Link &amp; Phelan, J Health Soc Behav, 1995; House et al, Milban Q, 1990; Franco et al, Am J Prev Med, 2008; and others]</a:t>
            </a:r>
            <a:endParaRPr/>
          </a:p>
          <a:p>
            <a:pPr indent="-84137" lvl="0" marL="160337" marR="0" rtl="0" algn="l">
              <a:lnSpc>
                <a:spcPct val="100000"/>
              </a:lnSpc>
              <a:spcBef>
                <a:spcPts val="0"/>
              </a:spcBef>
              <a:spcAft>
                <a:spcPts val="0"/>
              </a:spcAft>
              <a:buClr>
                <a:schemeClr val="dk1"/>
              </a:buClr>
              <a:buSzPts val="1200"/>
              <a:buFont typeface="Arial"/>
              <a:buNone/>
            </a:pPr>
            <a:r>
              <a:t/>
            </a:r>
            <a:endParaRPr b="0" i="0" sz="1200" u="none">
              <a:solidFill>
                <a:srgbClr val="000000"/>
              </a:solidFill>
              <a:latin typeface="Libre Franklin"/>
              <a:ea typeface="Libre Franklin"/>
              <a:cs typeface="Libre Franklin"/>
              <a:sym typeface="Libre Franklin"/>
            </a:endParaRPr>
          </a:p>
          <a:p>
            <a:pPr indent="-160337" lvl="0" marL="160337" marR="0" rtl="0" algn="l">
              <a:lnSpc>
                <a:spcPct val="100000"/>
              </a:lnSpc>
              <a:spcBef>
                <a:spcPts val="0"/>
              </a:spcBef>
              <a:spcAft>
                <a:spcPts val="0"/>
              </a:spcAft>
              <a:buClr>
                <a:srgbClr val="000000"/>
              </a:buClr>
              <a:buSzPts val="1500"/>
              <a:buFont typeface="Arial"/>
              <a:buChar char="•"/>
            </a:pPr>
            <a:r>
              <a:rPr b="0" i="0" lang="en" sz="1500" u="none">
                <a:solidFill>
                  <a:srgbClr val="000000"/>
                </a:solidFill>
                <a:latin typeface="Libre Franklin"/>
                <a:ea typeface="Libre Franklin"/>
                <a:cs typeface="Libre Franklin"/>
                <a:sym typeface="Libre Franklin"/>
              </a:rPr>
              <a:t>Living in a disadvantaged US neighborhood is strongly linked to increased mortality and disease</a:t>
            </a:r>
            <a:endParaRPr/>
          </a:p>
          <a:p>
            <a:pPr indent="0" lvl="1" marL="257175" marR="0" rtl="0" algn="l">
              <a:lnSpc>
                <a:spcPct val="100000"/>
              </a:lnSpc>
              <a:spcBef>
                <a:spcPts val="0"/>
              </a:spcBef>
              <a:spcAft>
                <a:spcPts val="0"/>
              </a:spcAft>
              <a:buClr>
                <a:srgbClr val="000000"/>
              </a:buClr>
              <a:buSzPts val="600"/>
              <a:buFont typeface="Libre Franklin"/>
              <a:buNone/>
            </a:pPr>
            <a:r>
              <a:rPr b="0" i="0" lang="en" sz="600" u="none" cap="none" strike="noStrike">
                <a:solidFill>
                  <a:srgbClr val="000000"/>
                </a:solidFill>
                <a:latin typeface="Libre Franklin"/>
                <a:ea typeface="Libre Franklin"/>
                <a:cs typeface="Libre Franklin"/>
                <a:sym typeface="Libre Franklin"/>
              </a:rPr>
              <a:t>	[Kind et al, Annals of Int Med, 2014; Link &amp; Phelan, J Health Soc Behav, 1995; House et al, Milban Q, 1990; and others]</a:t>
            </a:r>
            <a:endParaRPr/>
          </a:p>
          <a:p>
            <a:pPr indent="0" lvl="0" marL="0" marR="0" rtl="0" algn="l">
              <a:lnSpc>
                <a:spcPct val="100000"/>
              </a:lnSpc>
              <a:spcBef>
                <a:spcPts val="0"/>
              </a:spcBef>
              <a:spcAft>
                <a:spcPts val="0"/>
              </a:spcAft>
              <a:buNone/>
            </a:pPr>
            <a:r>
              <a:t/>
            </a:r>
            <a:endParaRPr b="0" i="0" sz="600" u="none" cap="none" strike="noStrike">
              <a:solidFill>
                <a:srgbClr val="000000"/>
              </a:solidFill>
              <a:latin typeface="Libre Franklin"/>
              <a:ea typeface="Libre Franklin"/>
              <a:cs typeface="Libre Franklin"/>
              <a:sym typeface="Libre Franklin"/>
            </a:endParaRPr>
          </a:p>
        </p:txBody>
      </p:sp>
      <p:sp>
        <p:nvSpPr>
          <p:cNvPr id="310" name="Google Shape;310;p49"/>
          <p:cNvSpPr txBox="1"/>
          <p:nvPr/>
        </p:nvSpPr>
        <p:spPr>
          <a:xfrm>
            <a:off x="1200150" y="1227125"/>
            <a:ext cx="18276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Libre Franklin Thin"/>
              <a:buNone/>
            </a:pPr>
            <a:r>
              <a:rPr b="1" i="0" lang="en" sz="1800" u="none">
                <a:solidFill>
                  <a:srgbClr val="000000"/>
                </a:solidFill>
                <a:latin typeface="Libre Franklin Thin"/>
                <a:ea typeface="Libre Franklin Thin"/>
                <a:cs typeface="Libre Franklin Thin"/>
                <a:sym typeface="Libre Franklin Thin"/>
              </a:rPr>
              <a:t>Neighborhood Disadvantage</a:t>
            </a:r>
            <a:endParaRPr/>
          </a:p>
        </p:txBody>
      </p:sp>
      <p:sp>
        <p:nvSpPr>
          <p:cNvPr id="311" name="Google Shape;311;p49"/>
          <p:cNvSpPr txBox="1"/>
          <p:nvPr/>
        </p:nvSpPr>
        <p:spPr>
          <a:xfrm>
            <a:off x="684212" y="4841875"/>
            <a:ext cx="3527400" cy="18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Libre Franklin"/>
              <a:buNone/>
            </a:pPr>
            <a:r>
              <a:rPr b="0" i="0" lang="en" sz="600" u="none">
                <a:solidFill>
                  <a:srgbClr val="000000"/>
                </a:solidFill>
                <a:latin typeface="Libre Franklin"/>
                <a:ea typeface="Libre Franklin"/>
                <a:cs typeface="Libre Franklin"/>
                <a:sym typeface="Libre Franklin"/>
              </a:rPr>
              <a:t>Source: www.Pixabay.com--  All images are released free of copyrights under Creative Commons CC0</a:t>
            </a:r>
            <a:endParaRPr/>
          </a:p>
        </p:txBody>
      </p:sp>
      <p:pic>
        <p:nvPicPr>
          <p:cNvPr id="312" name="Google Shape;312;p49"/>
          <p:cNvPicPr preferRelativeResize="0"/>
          <p:nvPr/>
        </p:nvPicPr>
        <p:blipFill rotWithShape="1">
          <a:blip r:embed="rId3">
            <a:alphaModFix/>
          </a:blip>
          <a:srcRect b="0" l="0" r="0" t="0"/>
          <a:stretch/>
        </p:blipFill>
        <p:spPr>
          <a:xfrm>
            <a:off x="395287" y="2781300"/>
            <a:ext cx="2835276" cy="2019300"/>
          </a:xfrm>
          <a:prstGeom prst="rect">
            <a:avLst/>
          </a:prstGeom>
          <a:noFill/>
          <a:ln>
            <a:noFill/>
          </a:ln>
        </p:spPr>
      </p:pic>
      <p:pic>
        <p:nvPicPr>
          <p:cNvPr id="313" name="Google Shape;313;p49"/>
          <p:cNvPicPr preferRelativeResize="0"/>
          <p:nvPr/>
        </p:nvPicPr>
        <p:blipFill rotWithShape="1">
          <a:blip r:embed="rId4">
            <a:alphaModFix/>
          </a:blip>
          <a:srcRect b="0" l="0" r="0" t="0"/>
          <a:stretch/>
        </p:blipFill>
        <p:spPr>
          <a:xfrm>
            <a:off x="1657350" y="623887"/>
            <a:ext cx="290512"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33" name="Google Shape;133;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9:40-9:50 AM</a:t>
            </a:r>
            <a:r>
              <a:rPr lang="en"/>
              <a:t>		</a:t>
            </a:r>
            <a:r>
              <a:rPr lang="en"/>
              <a:t>Opening Remarks</a:t>
            </a:r>
            <a:endParaRPr/>
          </a:p>
          <a:p>
            <a:pPr indent="0" lvl="0" marL="0" rtl="0" algn="l">
              <a:spcBef>
                <a:spcPts val="1600"/>
              </a:spcBef>
              <a:spcAft>
                <a:spcPts val="0"/>
              </a:spcAft>
              <a:buNone/>
            </a:pPr>
            <a:r>
              <a:rPr lang="en"/>
              <a:t>9:50-10:35 AM</a:t>
            </a:r>
            <a:r>
              <a:rPr b="1" lang="en"/>
              <a:t>		</a:t>
            </a:r>
            <a:r>
              <a:rPr lang="en"/>
              <a:t>Review of Policy Objectives and Relevant Case Studies</a:t>
            </a:r>
            <a:endParaRPr/>
          </a:p>
          <a:p>
            <a:pPr indent="0" lvl="0" marL="0" rtl="0" algn="l">
              <a:spcBef>
                <a:spcPts val="1600"/>
              </a:spcBef>
              <a:spcAft>
                <a:spcPts val="0"/>
              </a:spcAft>
              <a:buNone/>
            </a:pPr>
            <a:r>
              <a:rPr b="1" lang="en"/>
              <a:t>10:35-10:45 AM</a:t>
            </a:r>
            <a:r>
              <a:rPr lang="en"/>
              <a:t>		Break</a:t>
            </a:r>
            <a:endParaRPr/>
          </a:p>
          <a:p>
            <a:pPr indent="0" lvl="0" marL="0" rtl="0" algn="l">
              <a:spcBef>
                <a:spcPts val="1600"/>
              </a:spcBef>
              <a:spcAft>
                <a:spcPts val="0"/>
              </a:spcAft>
              <a:buNone/>
            </a:pPr>
            <a:r>
              <a:rPr lang="en"/>
              <a:t>10:45-12:15 PM		Group Visioning: Driver Mapping</a:t>
            </a:r>
            <a:endParaRPr/>
          </a:p>
          <a:p>
            <a:pPr indent="0" lvl="0" marL="0" rtl="0" algn="l">
              <a:spcBef>
                <a:spcPts val="1600"/>
              </a:spcBef>
              <a:spcAft>
                <a:spcPts val="0"/>
              </a:spcAft>
              <a:buNone/>
            </a:pPr>
            <a:r>
              <a:rPr b="1" lang="en"/>
              <a:t>12:15-1:00 PM</a:t>
            </a:r>
            <a:r>
              <a:rPr lang="en"/>
              <a:t>		Lunch</a:t>
            </a:r>
            <a:endParaRPr/>
          </a:p>
          <a:p>
            <a:pPr indent="0" lvl="0" marL="0" rtl="0" algn="l">
              <a:spcBef>
                <a:spcPts val="1600"/>
              </a:spcBef>
              <a:spcAft>
                <a:spcPts val="0"/>
              </a:spcAft>
              <a:buNone/>
            </a:pPr>
            <a:r>
              <a:rPr lang="en"/>
              <a:t>1:00-2:40 PM		Testing Future States Against Drivers</a:t>
            </a:r>
            <a:endParaRPr/>
          </a:p>
          <a:p>
            <a:pPr indent="0" lvl="0" marL="0" rtl="0" algn="l">
              <a:spcBef>
                <a:spcPts val="1600"/>
              </a:spcBef>
              <a:spcAft>
                <a:spcPts val="0"/>
              </a:spcAft>
              <a:buNone/>
            </a:pPr>
            <a:r>
              <a:t/>
            </a:r>
            <a:endParaRPr sz="16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0"/>
          <p:cNvSpPr txBox="1"/>
          <p:nvPr/>
        </p:nvSpPr>
        <p:spPr>
          <a:xfrm>
            <a:off x="446087" y="642937"/>
            <a:ext cx="8302500" cy="442800"/>
          </a:xfrm>
          <a:prstGeom prst="rect">
            <a:avLst/>
          </a:prstGeom>
          <a:gradFill>
            <a:gsLst>
              <a:gs pos="0">
                <a:srgbClr val="890000"/>
              </a:gs>
              <a:gs pos="100000">
                <a:srgbClr val="AD00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19" name="Google Shape;319;p50"/>
          <p:cNvSpPr txBox="1"/>
          <p:nvPr/>
        </p:nvSpPr>
        <p:spPr>
          <a:xfrm>
            <a:off x="3225800" y="1262062"/>
            <a:ext cx="5523000" cy="4016400"/>
          </a:xfrm>
          <a:prstGeom prst="rect">
            <a:avLst/>
          </a:prstGeom>
          <a:noFill/>
          <a:ln>
            <a:noFill/>
          </a:ln>
        </p:spPr>
        <p:txBody>
          <a:bodyPr anchorCtr="0" anchor="t" bIns="45700" lIns="91425" spcFirstLastPara="1" rIns="91425" wrap="square" tIns="45700">
            <a:noAutofit/>
          </a:bodyPr>
          <a:lstStyle/>
          <a:p>
            <a:pPr indent="-160337" lvl="0" marL="160337" marR="0" rtl="0" algn="l">
              <a:lnSpc>
                <a:spcPct val="100000"/>
              </a:lnSpc>
              <a:spcBef>
                <a:spcPts val="0"/>
              </a:spcBef>
              <a:spcAft>
                <a:spcPts val="0"/>
              </a:spcAft>
              <a:buClr>
                <a:srgbClr val="000000"/>
              </a:buClr>
              <a:buSzPts val="1500"/>
              <a:buFont typeface="Arial"/>
              <a:buChar char="•"/>
            </a:pPr>
            <a:r>
              <a:rPr b="0" i="0" lang="en" sz="1500" u="sng">
                <a:solidFill>
                  <a:srgbClr val="000000"/>
                </a:solidFill>
                <a:latin typeface="Libre Franklin"/>
                <a:ea typeface="Libre Franklin"/>
                <a:cs typeface="Libre Franklin"/>
                <a:sym typeface="Libre Franklin"/>
              </a:rPr>
              <a:t>Metrics of Neighborhood Disadvantage are Robust</a:t>
            </a:r>
            <a:r>
              <a:rPr b="0" i="0" lang="en" sz="1500" u="none">
                <a:solidFill>
                  <a:srgbClr val="000000"/>
                </a:solidFill>
                <a:latin typeface="Libre Franklin"/>
                <a:ea typeface="Libre Franklin"/>
                <a:cs typeface="Libre Franklin"/>
                <a:sym typeface="Libre Franklin"/>
              </a:rPr>
              <a:t>:</a:t>
            </a:r>
            <a:endParaRPr/>
          </a:p>
          <a:p>
            <a:pPr indent="-160337" lvl="1" marL="503237"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Libre Franklin"/>
                <a:ea typeface="Libre Franklin"/>
                <a:cs typeface="Libre Franklin"/>
                <a:sym typeface="Libre Franklin"/>
              </a:rPr>
              <a:t>Generalizable to full US and Puerto Rico</a:t>
            </a:r>
            <a:endParaRPr/>
          </a:p>
          <a:p>
            <a:pPr indent="-160337" lvl="1" marL="503237"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Libre Franklin"/>
                <a:ea typeface="Libre Franklin"/>
                <a:cs typeface="Libre Franklin"/>
                <a:sym typeface="Libre Franklin"/>
              </a:rPr>
              <a:t>Incorporate into predictive analytics </a:t>
            </a:r>
            <a:endParaRPr/>
          </a:p>
          <a:p>
            <a:pPr indent="-160337" lvl="1" marL="503237"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Libre Franklin"/>
                <a:ea typeface="Libre Franklin"/>
                <a:cs typeface="Libre Franklin"/>
                <a:sym typeface="Libre Franklin"/>
              </a:rPr>
              <a:t>Facilitate mechanistic science across health conditions</a:t>
            </a:r>
            <a:endParaRPr/>
          </a:p>
          <a:p>
            <a:pPr indent="-160337" lvl="1" marL="503237"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Libre Franklin"/>
                <a:ea typeface="Libre Franklin"/>
                <a:cs typeface="Libre Franklin"/>
                <a:sym typeface="Libre Franklin"/>
              </a:rPr>
              <a:t>Privacy-compliant</a:t>
            </a:r>
            <a:endParaRPr/>
          </a:p>
          <a:p>
            <a:pPr indent="-160337" lvl="1" marL="503237"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Libre Franklin"/>
                <a:ea typeface="Libre Franklin"/>
                <a:cs typeface="Libre Franklin"/>
                <a:sym typeface="Libre Franklin"/>
              </a:rPr>
              <a:t>Strong track record of application – mostly abroad</a:t>
            </a:r>
            <a:endParaRPr/>
          </a:p>
          <a:p>
            <a:pPr indent="-77787" lvl="0" marL="160337" marR="0" rtl="0" algn="l">
              <a:lnSpc>
                <a:spcPct val="100000"/>
              </a:lnSpc>
              <a:spcBef>
                <a:spcPts val="0"/>
              </a:spcBef>
              <a:spcAft>
                <a:spcPts val="0"/>
              </a:spcAft>
              <a:buClr>
                <a:schemeClr val="dk1"/>
              </a:buClr>
              <a:buSzPts val="1300"/>
              <a:buFont typeface="Arial"/>
              <a:buNone/>
            </a:pPr>
            <a:r>
              <a:t/>
            </a:r>
            <a:endParaRPr b="0" i="0" sz="1300" u="none">
              <a:solidFill>
                <a:srgbClr val="000000"/>
              </a:solidFill>
              <a:latin typeface="Libre Franklin"/>
              <a:ea typeface="Libre Franklin"/>
              <a:cs typeface="Libre Franklin"/>
              <a:sym typeface="Libre Franklin"/>
            </a:endParaRPr>
          </a:p>
          <a:p>
            <a:pPr indent="-160337" lvl="0" marL="160337" marR="0" rtl="0" algn="l">
              <a:lnSpc>
                <a:spcPct val="100000"/>
              </a:lnSpc>
              <a:spcBef>
                <a:spcPts val="0"/>
              </a:spcBef>
              <a:spcAft>
                <a:spcPts val="0"/>
              </a:spcAft>
              <a:buClr>
                <a:srgbClr val="000000"/>
              </a:buClr>
              <a:buSzPts val="1500"/>
              <a:buFont typeface="Arial"/>
              <a:buChar char="•"/>
            </a:pPr>
            <a:r>
              <a:rPr b="0" i="0" lang="en" sz="1500" u="sng">
                <a:solidFill>
                  <a:srgbClr val="000000"/>
                </a:solidFill>
                <a:latin typeface="Libre Franklin"/>
                <a:ea typeface="Libre Franklin"/>
                <a:cs typeface="Libre Franklin"/>
                <a:sym typeface="Libre Franklin"/>
              </a:rPr>
              <a:t>Translatable</a:t>
            </a:r>
            <a:r>
              <a:rPr b="0" i="0" lang="en" sz="1500" u="none">
                <a:solidFill>
                  <a:srgbClr val="000000"/>
                </a:solidFill>
                <a:latin typeface="Libre Franklin"/>
                <a:ea typeface="Libre Franklin"/>
                <a:cs typeface="Libre Franklin"/>
                <a:sym typeface="Libre Franklin"/>
              </a:rPr>
              <a:t>: Actionable at person, community, research and policy levels</a:t>
            </a:r>
            <a:endParaRPr/>
          </a:p>
          <a:p>
            <a:pPr indent="-160337" lvl="1" marL="503237"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Libre Franklin"/>
                <a:ea typeface="Libre Franklin"/>
                <a:cs typeface="Libre Franklin"/>
                <a:sym typeface="Libre Franklin"/>
              </a:rPr>
              <a:t>Guide outreach, targeting- particularly through mapping</a:t>
            </a:r>
            <a:endParaRPr/>
          </a:p>
          <a:p>
            <a:pPr indent="-160337" lvl="1" marL="503237"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Libre Franklin"/>
                <a:ea typeface="Libre Franklin"/>
                <a:cs typeface="Libre Franklin"/>
                <a:sym typeface="Libre Franklin"/>
              </a:rPr>
              <a:t>Influence intervention design, implementation</a:t>
            </a:r>
            <a:endParaRPr/>
          </a:p>
          <a:p>
            <a:pPr indent="-160337" lvl="1" marL="503237" marR="0" rtl="0" algn="l">
              <a:lnSpc>
                <a:spcPct val="100000"/>
              </a:lnSpc>
              <a:spcBef>
                <a:spcPts val="0"/>
              </a:spcBef>
              <a:spcAft>
                <a:spcPts val="0"/>
              </a:spcAft>
              <a:buClr>
                <a:srgbClr val="000000"/>
              </a:buClr>
              <a:buSzPts val="1300"/>
              <a:buFont typeface="Arial"/>
              <a:buChar char="•"/>
            </a:pPr>
            <a:r>
              <a:rPr b="0" i="0" lang="en" sz="1300" u="none" cap="none" strike="noStrike">
                <a:solidFill>
                  <a:srgbClr val="000000"/>
                </a:solidFill>
                <a:latin typeface="Libre Franklin"/>
                <a:ea typeface="Libre Franklin"/>
                <a:cs typeface="Libre Franklin"/>
                <a:sym typeface="Libre Franklin"/>
              </a:rPr>
              <a:t>Policy-applicable: eligibility, adjustment, resources, etc</a:t>
            </a:r>
            <a:endParaRPr/>
          </a:p>
          <a:p>
            <a:pPr indent="-77787" lvl="0" marL="160337" marR="0" rtl="0" algn="l">
              <a:lnSpc>
                <a:spcPct val="100000"/>
              </a:lnSpc>
              <a:spcBef>
                <a:spcPts val="0"/>
              </a:spcBef>
              <a:spcAft>
                <a:spcPts val="0"/>
              </a:spcAft>
              <a:buClr>
                <a:schemeClr val="dk1"/>
              </a:buClr>
              <a:buSzPts val="1300"/>
              <a:buFont typeface="Arial"/>
              <a:buNone/>
            </a:pPr>
            <a:r>
              <a:t/>
            </a:r>
            <a:endParaRPr b="0" i="0" sz="1300" u="none">
              <a:solidFill>
                <a:srgbClr val="000000"/>
              </a:solidFill>
              <a:latin typeface="Libre Franklin"/>
              <a:ea typeface="Libre Franklin"/>
              <a:cs typeface="Libre Franklin"/>
              <a:sym typeface="Libre Franklin"/>
            </a:endParaRPr>
          </a:p>
          <a:p>
            <a:pPr indent="-160337" lvl="0" marL="160337" marR="0" rtl="0" algn="l">
              <a:lnSpc>
                <a:spcPct val="100000"/>
              </a:lnSpc>
              <a:spcBef>
                <a:spcPts val="0"/>
              </a:spcBef>
              <a:spcAft>
                <a:spcPts val="0"/>
              </a:spcAft>
              <a:buClr>
                <a:srgbClr val="000000"/>
              </a:buClr>
              <a:buSzPts val="1500"/>
              <a:buFont typeface="Arial"/>
              <a:buChar char="•"/>
            </a:pPr>
            <a:r>
              <a:rPr b="0" i="0" lang="en" sz="1500" u="sng">
                <a:solidFill>
                  <a:srgbClr val="000000"/>
                </a:solidFill>
                <a:latin typeface="Libre Franklin"/>
                <a:ea typeface="Libre Franklin"/>
                <a:cs typeface="Libre Franklin"/>
                <a:sym typeface="Libre Franklin"/>
              </a:rPr>
              <a:t>Underutilized</a:t>
            </a:r>
            <a:r>
              <a:rPr b="0" i="0" lang="en" sz="1500" u="none">
                <a:solidFill>
                  <a:srgbClr val="000000"/>
                </a:solidFill>
                <a:latin typeface="Libre Franklin"/>
                <a:ea typeface="Libre Franklin"/>
                <a:cs typeface="Libre Franklin"/>
                <a:sym typeface="Libre Franklin"/>
              </a:rPr>
              <a:t>:  Yet, despite all this potential, greatly underutilized in the US-- not easily accessible nor always in a format that allows wide applicability</a:t>
            </a:r>
            <a:endParaRPr/>
          </a:p>
          <a:p>
            <a:pPr indent="-65087" lvl="0" marL="160337" marR="0" rtl="0" algn="l">
              <a:lnSpc>
                <a:spcPct val="100000"/>
              </a:lnSpc>
              <a:spcBef>
                <a:spcPts val="0"/>
              </a:spcBef>
              <a:spcAft>
                <a:spcPts val="0"/>
              </a:spcAft>
              <a:buClr>
                <a:schemeClr val="dk1"/>
              </a:buClr>
              <a:buSzPts val="1500"/>
              <a:buFont typeface="Arial"/>
              <a:buNone/>
            </a:pPr>
            <a:r>
              <a:t/>
            </a:r>
            <a:endParaRPr b="0" i="0" sz="1500" u="none">
              <a:solidFill>
                <a:srgbClr val="000000"/>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t/>
            </a:r>
            <a:endParaRPr b="0" i="0" sz="1500" u="none">
              <a:solidFill>
                <a:srgbClr val="000000"/>
              </a:solidFill>
              <a:latin typeface="Libre Franklin"/>
              <a:ea typeface="Libre Franklin"/>
              <a:cs typeface="Libre Franklin"/>
              <a:sym typeface="Libre Franklin"/>
            </a:endParaRPr>
          </a:p>
        </p:txBody>
      </p:sp>
      <p:sp>
        <p:nvSpPr>
          <p:cNvPr id="320" name="Google Shape;320;p50"/>
          <p:cNvSpPr txBox="1"/>
          <p:nvPr/>
        </p:nvSpPr>
        <p:spPr>
          <a:xfrm>
            <a:off x="446087" y="1260475"/>
            <a:ext cx="2613000" cy="92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Libre Franklin Thin"/>
              <a:buNone/>
            </a:pPr>
            <a:r>
              <a:rPr b="1" i="0" lang="en" sz="1800" u="none">
                <a:solidFill>
                  <a:srgbClr val="000000"/>
                </a:solidFill>
                <a:latin typeface="Libre Franklin Thin"/>
                <a:ea typeface="Libre Franklin Thin"/>
                <a:cs typeface="Libre Franklin Thin"/>
                <a:sym typeface="Libre Franklin Thin"/>
              </a:rPr>
              <a:t>Potential of Geospatial Metrics of Neighborhood Disadvantage</a:t>
            </a:r>
            <a:endParaRPr/>
          </a:p>
        </p:txBody>
      </p:sp>
      <p:sp>
        <p:nvSpPr>
          <p:cNvPr id="321" name="Google Shape;321;p50"/>
          <p:cNvSpPr txBox="1"/>
          <p:nvPr/>
        </p:nvSpPr>
        <p:spPr>
          <a:xfrm>
            <a:off x="1143000" y="5013325"/>
            <a:ext cx="23097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Libre Franklin"/>
              <a:buNone/>
            </a:pPr>
            <a:r>
              <a:rPr b="0" i="0" lang="en" sz="300" u="none">
                <a:solidFill>
                  <a:srgbClr val="000000"/>
                </a:solidFill>
                <a:latin typeface="Libre Franklin"/>
                <a:ea typeface="Libre Franklin"/>
                <a:cs typeface="Libre Franklin"/>
                <a:sym typeface="Libre Franklin"/>
              </a:rPr>
              <a:t>Source: www.Pixabay.com--  All images are released free of copyrights under Creative Commons CC0</a:t>
            </a:r>
            <a:endParaRPr/>
          </a:p>
        </p:txBody>
      </p:sp>
      <p:pic>
        <p:nvPicPr>
          <p:cNvPr id="322" name="Google Shape;322;p50"/>
          <p:cNvPicPr preferRelativeResize="0"/>
          <p:nvPr/>
        </p:nvPicPr>
        <p:blipFill rotWithShape="1">
          <a:blip r:embed="rId3">
            <a:alphaModFix/>
          </a:blip>
          <a:srcRect b="0" l="0" r="0" t="0"/>
          <a:stretch/>
        </p:blipFill>
        <p:spPr>
          <a:xfrm>
            <a:off x="446087" y="3435350"/>
            <a:ext cx="2698750" cy="1577975"/>
          </a:xfrm>
          <a:prstGeom prst="rect">
            <a:avLst/>
          </a:prstGeom>
          <a:noFill/>
          <a:ln>
            <a:noFill/>
          </a:ln>
        </p:spPr>
      </p:pic>
      <p:pic>
        <p:nvPicPr>
          <p:cNvPr id="323" name="Google Shape;323;p50"/>
          <p:cNvPicPr preferRelativeResize="0"/>
          <p:nvPr/>
        </p:nvPicPr>
        <p:blipFill rotWithShape="1">
          <a:blip r:embed="rId4">
            <a:alphaModFix/>
          </a:blip>
          <a:srcRect b="0" l="0" r="0" t="0"/>
          <a:stretch/>
        </p:blipFill>
        <p:spPr>
          <a:xfrm>
            <a:off x="1657350" y="623887"/>
            <a:ext cx="290512" cy="4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1"/>
          <p:cNvSpPr txBox="1"/>
          <p:nvPr/>
        </p:nvSpPr>
        <p:spPr>
          <a:xfrm>
            <a:off x="3200400" y="123825"/>
            <a:ext cx="5764200" cy="4432200"/>
          </a:xfrm>
          <a:prstGeom prst="rect">
            <a:avLst/>
          </a:prstGeom>
          <a:noFill/>
          <a:ln>
            <a:noFill/>
          </a:ln>
        </p:spPr>
        <p:txBody>
          <a:bodyPr anchorCtr="0" anchor="t" bIns="45700" lIns="91425" spcFirstLastPara="1" rIns="91425" wrap="square" tIns="45700">
            <a:noAutofit/>
          </a:bodyPr>
          <a:lstStyle/>
          <a:p>
            <a:pPr indent="-160337" lvl="0" marL="160337" marR="0" rtl="0" algn="l">
              <a:lnSpc>
                <a:spcPct val="100000"/>
              </a:lnSpc>
              <a:spcBef>
                <a:spcPts val="0"/>
              </a:spcBef>
              <a:spcAft>
                <a:spcPts val="0"/>
              </a:spcAft>
              <a:buClr>
                <a:srgbClr val="000000"/>
              </a:buClr>
              <a:buSzPts val="1800"/>
              <a:buFont typeface="Arial"/>
              <a:buChar char="•"/>
            </a:pPr>
            <a:r>
              <a:rPr b="0" i="0" lang="en" sz="1800" u="none">
                <a:solidFill>
                  <a:srgbClr val="000000"/>
                </a:solidFill>
                <a:latin typeface="Libre Franklin"/>
                <a:ea typeface="Libre Franklin"/>
                <a:cs typeface="Libre Franklin"/>
                <a:sym typeface="Libre Franklin"/>
              </a:rPr>
              <a:t>Originally created by HRSA nearly three decades ago, county level</a:t>
            </a:r>
            <a:endParaRPr/>
          </a:p>
          <a:p>
            <a:pPr indent="-96837" lvl="0" marL="160337" marR="0" rtl="0" algn="l">
              <a:lnSpc>
                <a:spcPct val="100000"/>
              </a:lnSpc>
              <a:spcBef>
                <a:spcPts val="0"/>
              </a:spcBef>
              <a:spcAft>
                <a:spcPts val="0"/>
              </a:spcAft>
              <a:buClr>
                <a:schemeClr val="dk1"/>
              </a:buClr>
              <a:buSzPts val="1000"/>
              <a:buFont typeface="Arial"/>
              <a:buNone/>
            </a:pPr>
            <a:r>
              <a:t/>
            </a:r>
            <a:endParaRPr b="0" i="0" sz="1000" u="none">
              <a:solidFill>
                <a:srgbClr val="000000"/>
              </a:solidFill>
              <a:latin typeface="Libre Franklin"/>
              <a:ea typeface="Libre Franklin"/>
              <a:cs typeface="Libre Franklin"/>
              <a:sym typeface="Libre Franklin"/>
            </a:endParaRPr>
          </a:p>
          <a:p>
            <a:pPr indent="-160337" lvl="0" marL="160337" marR="0" rtl="0" algn="l">
              <a:lnSpc>
                <a:spcPct val="100000"/>
              </a:lnSpc>
              <a:spcBef>
                <a:spcPts val="0"/>
              </a:spcBef>
              <a:spcAft>
                <a:spcPts val="0"/>
              </a:spcAft>
              <a:buClr>
                <a:srgbClr val="000000"/>
              </a:buClr>
              <a:buSzPts val="1800"/>
              <a:buFont typeface="Arial"/>
              <a:buChar char="•"/>
            </a:pPr>
            <a:r>
              <a:rPr b="0" i="0" lang="en" sz="1800" u="none">
                <a:solidFill>
                  <a:srgbClr val="000000"/>
                </a:solidFill>
                <a:latin typeface="Libre Franklin"/>
                <a:ea typeface="Libre Franklin"/>
                <a:cs typeface="Libre Franklin"/>
                <a:sym typeface="Libre Franklin"/>
              </a:rPr>
              <a:t>17 </a:t>
            </a:r>
            <a:r>
              <a:rPr b="0" i="0" lang="en" sz="1800" u="sng">
                <a:solidFill>
                  <a:srgbClr val="000000"/>
                </a:solidFill>
                <a:latin typeface="Libre Franklin"/>
                <a:ea typeface="Libre Franklin"/>
                <a:cs typeface="Libre Franklin"/>
                <a:sym typeface="Libre Franklin"/>
              </a:rPr>
              <a:t>education</a:t>
            </a:r>
            <a:r>
              <a:rPr b="0" i="0" lang="en" sz="1800" u="none">
                <a:solidFill>
                  <a:srgbClr val="000000"/>
                </a:solidFill>
                <a:latin typeface="Libre Franklin"/>
                <a:ea typeface="Libre Franklin"/>
                <a:cs typeface="Libre Franklin"/>
                <a:sym typeface="Libre Franklin"/>
              </a:rPr>
              <a:t>, </a:t>
            </a:r>
            <a:r>
              <a:rPr b="0" i="0" lang="en" sz="1800" u="sng">
                <a:solidFill>
                  <a:srgbClr val="000000"/>
                </a:solidFill>
                <a:latin typeface="Libre Franklin"/>
                <a:ea typeface="Libre Franklin"/>
                <a:cs typeface="Libre Franklin"/>
                <a:sym typeface="Libre Franklin"/>
              </a:rPr>
              <a:t>employment</a:t>
            </a:r>
            <a:r>
              <a:rPr b="0" i="0" lang="en" sz="1800" u="none">
                <a:solidFill>
                  <a:srgbClr val="000000"/>
                </a:solidFill>
                <a:latin typeface="Libre Franklin"/>
                <a:ea typeface="Libre Franklin"/>
                <a:cs typeface="Libre Franklin"/>
                <a:sym typeface="Libre Franklin"/>
              </a:rPr>
              <a:t>, </a:t>
            </a:r>
            <a:r>
              <a:rPr b="0" i="0" lang="en" sz="1800" u="sng">
                <a:solidFill>
                  <a:srgbClr val="000000"/>
                </a:solidFill>
                <a:latin typeface="Libre Franklin"/>
                <a:ea typeface="Libre Franklin"/>
                <a:cs typeface="Libre Franklin"/>
                <a:sym typeface="Libre Franklin"/>
              </a:rPr>
              <a:t>housing-quality</a:t>
            </a:r>
            <a:r>
              <a:rPr b="0" i="0" lang="en" sz="1800" u="none">
                <a:solidFill>
                  <a:srgbClr val="000000"/>
                </a:solidFill>
                <a:latin typeface="Libre Franklin"/>
                <a:ea typeface="Libre Franklin"/>
                <a:cs typeface="Libre Franklin"/>
                <a:sym typeface="Libre Franklin"/>
              </a:rPr>
              <a:t> and </a:t>
            </a:r>
            <a:r>
              <a:rPr b="0" i="0" lang="en" sz="1800" u="sng">
                <a:solidFill>
                  <a:srgbClr val="000000"/>
                </a:solidFill>
                <a:latin typeface="Libre Franklin"/>
                <a:ea typeface="Libre Franklin"/>
                <a:cs typeface="Libre Franklin"/>
                <a:sym typeface="Libre Franklin"/>
              </a:rPr>
              <a:t>poverty</a:t>
            </a:r>
            <a:r>
              <a:rPr b="0" i="0" lang="en" sz="1800" u="none">
                <a:solidFill>
                  <a:srgbClr val="000000"/>
                </a:solidFill>
                <a:latin typeface="Libre Franklin"/>
                <a:ea typeface="Libre Franklin"/>
                <a:cs typeface="Libre Franklin"/>
                <a:sym typeface="Libre Franklin"/>
              </a:rPr>
              <a:t> measures originally drawn from long-form Census</a:t>
            </a:r>
            <a:endParaRPr/>
          </a:p>
          <a:p>
            <a:pPr indent="-96837" lvl="1" marL="503237" marR="0" rtl="0" algn="l">
              <a:lnSpc>
                <a:spcPct val="100000"/>
              </a:lnSpc>
              <a:spcBef>
                <a:spcPts val="0"/>
              </a:spcBef>
              <a:spcAft>
                <a:spcPts val="0"/>
              </a:spcAft>
              <a:buClr>
                <a:schemeClr val="dk1"/>
              </a:buClr>
              <a:buSzPts val="1000"/>
              <a:buFont typeface="Arial"/>
              <a:buNone/>
            </a:pPr>
            <a:r>
              <a:t/>
            </a:r>
            <a:endParaRPr b="0" i="0" sz="1000" u="none" cap="none" strike="noStrike">
              <a:solidFill>
                <a:srgbClr val="000000"/>
              </a:solidFill>
              <a:latin typeface="Libre Franklin"/>
              <a:ea typeface="Libre Franklin"/>
              <a:cs typeface="Libre Franklin"/>
              <a:sym typeface="Libre Franklin"/>
            </a:endParaRPr>
          </a:p>
          <a:p>
            <a:pPr indent="-160337" lvl="0" marL="160337" marR="0" rtl="0" algn="l">
              <a:lnSpc>
                <a:spcPct val="100000"/>
              </a:lnSpc>
              <a:spcBef>
                <a:spcPts val="0"/>
              </a:spcBef>
              <a:spcAft>
                <a:spcPts val="0"/>
              </a:spcAft>
              <a:buClr>
                <a:srgbClr val="000000"/>
              </a:buClr>
              <a:buSzPts val="1800"/>
              <a:buFont typeface="Arial"/>
              <a:buChar char="•"/>
            </a:pPr>
            <a:r>
              <a:rPr b="0" i="0" lang="en" sz="1800" u="none">
                <a:solidFill>
                  <a:srgbClr val="000000"/>
                </a:solidFill>
                <a:latin typeface="Libre Franklin"/>
                <a:ea typeface="Libre Franklin"/>
                <a:cs typeface="Libre Franklin"/>
                <a:sym typeface="Libre Franklin"/>
              </a:rPr>
              <a:t>Limitations mirror those of parent data</a:t>
            </a:r>
            <a:endParaRPr/>
          </a:p>
          <a:p>
            <a:pPr indent="-96837" lvl="0" marL="160337" marR="0" rtl="0" algn="l">
              <a:lnSpc>
                <a:spcPct val="100000"/>
              </a:lnSpc>
              <a:spcBef>
                <a:spcPts val="0"/>
              </a:spcBef>
              <a:spcAft>
                <a:spcPts val="0"/>
              </a:spcAft>
              <a:buClr>
                <a:schemeClr val="dk1"/>
              </a:buClr>
              <a:buSzPts val="1000"/>
              <a:buFont typeface="Arial"/>
              <a:buNone/>
            </a:pPr>
            <a:r>
              <a:t/>
            </a:r>
            <a:endParaRPr b="0" i="0" sz="1000" u="none">
              <a:solidFill>
                <a:srgbClr val="000000"/>
              </a:solidFill>
              <a:latin typeface="Libre Franklin"/>
              <a:ea typeface="Libre Franklin"/>
              <a:cs typeface="Libre Franklin"/>
              <a:sym typeface="Libre Franklin"/>
            </a:endParaRPr>
          </a:p>
          <a:p>
            <a:pPr indent="-160337" lvl="0" marL="160337" marR="0" rtl="0" algn="l">
              <a:lnSpc>
                <a:spcPct val="100000"/>
              </a:lnSpc>
              <a:spcBef>
                <a:spcPts val="0"/>
              </a:spcBef>
              <a:spcAft>
                <a:spcPts val="0"/>
              </a:spcAft>
              <a:buClr>
                <a:srgbClr val="000000"/>
              </a:buClr>
              <a:buSzPts val="1800"/>
              <a:buFont typeface="Arial"/>
              <a:buChar char="•"/>
            </a:pPr>
            <a:r>
              <a:rPr b="0" i="0" lang="en" sz="1800" u="none">
                <a:solidFill>
                  <a:srgbClr val="000000"/>
                </a:solidFill>
                <a:latin typeface="Libre Franklin"/>
                <a:ea typeface="Libre Franklin"/>
                <a:cs typeface="Libre Franklin"/>
                <a:sym typeface="Libre Franklin"/>
              </a:rPr>
              <a:t>Required updates for modern use</a:t>
            </a:r>
            <a:endParaRPr/>
          </a:p>
          <a:p>
            <a:pPr indent="-96837" lvl="0" marL="160337" marR="0" rtl="0" algn="l">
              <a:lnSpc>
                <a:spcPct val="100000"/>
              </a:lnSpc>
              <a:spcBef>
                <a:spcPts val="0"/>
              </a:spcBef>
              <a:spcAft>
                <a:spcPts val="0"/>
              </a:spcAft>
              <a:buClr>
                <a:schemeClr val="dk1"/>
              </a:buClr>
              <a:buSzPts val="1000"/>
              <a:buFont typeface="Arial"/>
              <a:buNone/>
            </a:pPr>
            <a:r>
              <a:t/>
            </a:r>
            <a:endParaRPr b="0" i="0" sz="1000" u="none">
              <a:solidFill>
                <a:srgbClr val="000000"/>
              </a:solidFill>
              <a:latin typeface="Libre Franklin"/>
              <a:ea typeface="Libre Franklin"/>
              <a:cs typeface="Libre Franklin"/>
              <a:sym typeface="Libre Franklin"/>
            </a:endParaRPr>
          </a:p>
          <a:p>
            <a:pPr indent="-160337" lvl="0" marL="160337" marR="0" rtl="0" algn="l">
              <a:lnSpc>
                <a:spcPct val="100000"/>
              </a:lnSpc>
              <a:spcBef>
                <a:spcPts val="0"/>
              </a:spcBef>
              <a:spcAft>
                <a:spcPts val="0"/>
              </a:spcAft>
              <a:buClr>
                <a:srgbClr val="000000"/>
              </a:buClr>
              <a:buSzPts val="1800"/>
              <a:buFont typeface="Arial"/>
              <a:buChar char="•"/>
            </a:pPr>
            <a:r>
              <a:rPr b="0" i="0" lang="en" sz="1800" u="none">
                <a:solidFill>
                  <a:srgbClr val="000000"/>
                </a:solidFill>
                <a:latin typeface="Libre Franklin"/>
                <a:ea typeface="Libre Franklin"/>
                <a:cs typeface="Libre Franklin"/>
                <a:sym typeface="Libre Franklin"/>
              </a:rPr>
              <a:t>UW team:</a:t>
            </a:r>
            <a:endParaRPr/>
          </a:p>
          <a:p>
            <a:pPr indent="-160337" lvl="1" marL="503237"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Libre Franklin"/>
                <a:ea typeface="Libre Franklin"/>
                <a:cs typeface="Libre Franklin"/>
                <a:sym typeface="Libre Franklin"/>
              </a:rPr>
              <a:t>Updated to more recent and relevant data sources (American Community Survey, 2009-13)</a:t>
            </a:r>
            <a:endParaRPr/>
          </a:p>
          <a:p>
            <a:pPr indent="-160337" lvl="1" marL="503237" marR="0" rtl="0" algn="l">
              <a:lnSpc>
                <a:spcPct val="100000"/>
              </a:lnSpc>
              <a:spcBef>
                <a:spcPts val="0"/>
              </a:spcBef>
              <a:spcAft>
                <a:spcPts val="0"/>
              </a:spcAft>
              <a:buClr>
                <a:srgbClr val="000000"/>
              </a:buClr>
              <a:buSzPts val="1600"/>
              <a:buFont typeface="Arial"/>
              <a:buChar char="•"/>
            </a:pPr>
            <a:r>
              <a:rPr b="0" i="0" lang="en" sz="1600" u="sng" cap="none" strike="noStrike">
                <a:solidFill>
                  <a:srgbClr val="000000"/>
                </a:solidFill>
                <a:latin typeface="Libre Franklin"/>
                <a:ea typeface="Libre Franklin"/>
                <a:cs typeface="Libre Franklin"/>
                <a:sym typeface="Libre Franklin"/>
              </a:rPr>
              <a:t>Refined down to census block-group level</a:t>
            </a:r>
            <a:r>
              <a:rPr b="0" i="0" lang="en" sz="1600" u="none" cap="none" strike="noStrike">
                <a:solidFill>
                  <a:srgbClr val="000000"/>
                </a:solidFill>
                <a:latin typeface="Libre Franklin"/>
                <a:ea typeface="Libre Franklin"/>
                <a:cs typeface="Libre Franklin"/>
                <a:sym typeface="Libre Franklin"/>
              </a:rPr>
              <a:t> (i.e. “neighborhood” ~ 1,500 persons) which is critical </a:t>
            </a:r>
            <a:r>
              <a:rPr b="0" i="0" lang="en" sz="1600" u="sng" cap="none" strike="noStrike">
                <a:solidFill>
                  <a:srgbClr val="000000"/>
                </a:solidFill>
                <a:latin typeface="Libre Franklin"/>
                <a:ea typeface="Libre Franklin"/>
                <a:cs typeface="Libre Franklin"/>
                <a:sym typeface="Libre Franklin"/>
              </a:rPr>
              <a:t>to</a:t>
            </a:r>
            <a:r>
              <a:rPr b="0" i="0" lang="en" sz="1600" u="none" cap="none" strike="noStrike">
                <a:solidFill>
                  <a:srgbClr val="000000"/>
                </a:solidFill>
                <a:latin typeface="Libre Franklin"/>
                <a:ea typeface="Libre Franklin"/>
                <a:cs typeface="Libre Franklin"/>
                <a:sym typeface="Libre Franklin"/>
              </a:rPr>
              <a:t> </a:t>
            </a:r>
            <a:r>
              <a:rPr b="0" i="0" lang="en" sz="1600" u="sng" cap="none" strike="noStrike">
                <a:solidFill>
                  <a:srgbClr val="000000"/>
                </a:solidFill>
                <a:latin typeface="Libre Franklin"/>
                <a:ea typeface="Libre Franklin"/>
                <a:cs typeface="Libre Franklin"/>
                <a:sym typeface="Libre Franklin"/>
              </a:rPr>
              <a:t>more precisely measure exposure</a:t>
            </a:r>
            <a:endParaRPr/>
          </a:p>
          <a:p>
            <a:pPr indent="-160337" lvl="1" marL="503237"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Libre Franklin"/>
                <a:ea typeface="Libre Franklin"/>
                <a:cs typeface="Libre Franklin"/>
                <a:sym typeface="Libre Franklin"/>
              </a:rPr>
              <a:t>NIH R01 to validated these changes with users across US</a:t>
            </a:r>
            <a:endParaRPr b="0" i="0" sz="1800" u="none" cap="none" strike="noStrike">
              <a:solidFill>
                <a:srgbClr val="000000"/>
              </a:solidFill>
              <a:latin typeface="Libre Franklin"/>
              <a:ea typeface="Libre Franklin"/>
              <a:cs typeface="Libre Franklin"/>
              <a:sym typeface="Libre Franklin"/>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Libre Franklin"/>
              <a:ea typeface="Libre Franklin"/>
              <a:cs typeface="Libre Franklin"/>
              <a:sym typeface="Libre Franklin"/>
            </a:endParaRPr>
          </a:p>
        </p:txBody>
      </p:sp>
      <p:sp>
        <p:nvSpPr>
          <p:cNvPr id="329" name="Google Shape;329;p51"/>
          <p:cNvSpPr txBox="1"/>
          <p:nvPr/>
        </p:nvSpPr>
        <p:spPr>
          <a:xfrm>
            <a:off x="107950" y="508000"/>
            <a:ext cx="26637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Libre Franklin Thin"/>
              <a:buNone/>
            </a:pPr>
            <a:r>
              <a:rPr b="1" i="0" lang="en" sz="1800" u="none">
                <a:solidFill>
                  <a:srgbClr val="000000"/>
                </a:solidFill>
                <a:latin typeface="Libre Franklin Thin"/>
                <a:ea typeface="Libre Franklin Thin"/>
                <a:cs typeface="Libre Franklin Thin"/>
                <a:sym typeface="Libre Franklin Thin"/>
              </a:rPr>
              <a:t>Area Deprivation Index</a:t>
            </a:r>
            <a:endParaRPr/>
          </a:p>
          <a:p>
            <a:pPr indent="0" lvl="0" marL="0" marR="0" rtl="0" algn="r">
              <a:lnSpc>
                <a:spcPct val="100000"/>
              </a:lnSpc>
              <a:spcBef>
                <a:spcPts val="0"/>
              </a:spcBef>
              <a:spcAft>
                <a:spcPts val="0"/>
              </a:spcAft>
              <a:buClr>
                <a:srgbClr val="000000"/>
              </a:buClr>
              <a:buSzPts val="1800"/>
              <a:buFont typeface="Libre Franklin Thin"/>
              <a:buNone/>
            </a:pPr>
            <a:r>
              <a:rPr b="1" i="0" lang="en" sz="1800" u="none">
                <a:solidFill>
                  <a:srgbClr val="000000"/>
                </a:solidFill>
                <a:latin typeface="Libre Franklin Thin"/>
                <a:ea typeface="Libre Franklin Thin"/>
                <a:cs typeface="Libre Franklin Thin"/>
                <a:sym typeface="Libre Franklin Thin"/>
              </a:rPr>
              <a:t>(ADI)</a:t>
            </a:r>
            <a:endParaRPr/>
          </a:p>
        </p:txBody>
      </p:sp>
      <p:sp>
        <p:nvSpPr>
          <p:cNvPr id="330" name="Google Shape;330;p51"/>
          <p:cNvSpPr txBox="1"/>
          <p:nvPr/>
        </p:nvSpPr>
        <p:spPr>
          <a:xfrm>
            <a:off x="1246187" y="4899025"/>
            <a:ext cx="23097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Libre Franklin"/>
              <a:buNone/>
            </a:pPr>
            <a:r>
              <a:rPr b="0" i="0" lang="en" sz="300" u="none">
                <a:solidFill>
                  <a:srgbClr val="000000"/>
                </a:solidFill>
                <a:latin typeface="Libre Franklin"/>
                <a:ea typeface="Libre Franklin"/>
                <a:cs typeface="Libre Franklin"/>
                <a:sym typeface="Libre Franklin"/>
              </a:rPr>
              <a:t>Source: www.Pixabay.com--  All images are released free of copyrights under Creative Commons CC0</a:t>
            </a:r>
            <a:endParaRPr/>
          </a:p>
        </p:txBody>
      </p:sp>
      <p:pic>
        <p:nvPicPr>
          <p:cNvPr id="331" name="Google Shape;331;p51"/>
          <p:cNvPicPr preferRelativeResize="0"/>
          <p:nvPr/>
        </p:nvPicPr>
        <p:blipFill rotWithShape="1">
          <a:blip r:embed="rId3">
            <a:alphaModFix/>
          </a:blip>
          <a:srcRect b="0" l="0" r="0" t="0"/>
          <a:stretch/>
        </p:blipFill>
        <p:spPr>
          <a:xfrm>
            <a:off x="414337" y="2932112"/>
            <a:ext cx="2822575" cy="187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2"/>
          <p:cNvSpPr txBox="1"/>
          <p:nvPr/>
        </p:nvSpPr>
        <p:spPr>
          <a:xfrm>
            <a:off x="1143000" y="642937"/>
            <a:ext cx="6858000" cy="442800"/>
          </a:xfrm>
          <a:prstGeom prst="rect">
            <a:avLst/>
          </a:prstGeom>
          <a:gradFill>
            <a:gsLst>
              <a:gs pos="0">
                <a:srgbClr val="890000"/>
              </a:gs>
              <a:gs pos="100000">
                <a:srgbClr val="AD00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http://www.countyhealthrankings.org/sites/default/files/state/downloads/2015%20Health%20Factors%20-%20Wisconsin.png" id="337" name="Google Shape;337;p52"/>
          <p:cNvPicPr preferRelativeResize="0"/>
          <p:nvPr/>
        </p:nvPicPr>
        <p:blipFill rotWithShape="1">
          <a:blip r:embed="rId3">
            <a:alphaModFix/>
          </a:blip>
          <a:srcRect b="16131" l="6402" r="5406" t="8311"/>
          <a:stretch/>
        </p:blipFill>
        <p:spPr>
          <a:xfrm>
            <a:off x="3563937" y="1227137"/>
            <a:ext cx="3300413" cy="3376612"/>
          </a:xfrm>
          <a:prstGeom prst="rect">
            <a:avLst/>
          </a:prstGeom>
          <a:noFill/>
          <a:ln>
            <a:noFill/>
          </a:ln>
        </p:spPr>
      </p:pic>
      <p:sp>
        <p:nvSpPr>
          <p:cNvPr id="338" name="Google Shape;338;p52"/>
          <p:cNvSpPr txBox="1"/>
          <p:nvPr/>
        </p:nvSpPr>
        <p:spPr>
          <a:xfrm>
            <a:off x="250825" y="1227137"/>
            <a:ext cx="3025800" cy="120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Libre Franklin Thin"/>
              <a:buNone/>
            </a:pPr>
            <a:r>
              <a:rPr b="1" i="0" lang="en" sz="1800" u="none">
                <a:solidFill>
                  <a:srgbClr val="000000"/>
                </a:solidFill>
                <a:latin typeface="Libre Franklin Thin"/>
                <a:ea typeface="Libre Franklin Thin"/>
                <a:cs typeface="Libre Franklin Thin"/>
                <a:sym typeface="Libre Franklin Thin"/>
              </a:rPr>
              <a:t>Typical</a:t>
            </a:r>
            <a:endParaRPr/>
          </a:p>
          <a:p>
            <a:pPr indent="0" lvl="0" marL="0" marR="0" rtl="0" algn="r">
              <a:lnSpc>
                <a:spcPct val="100000"/>
              </a:lnSpc>
              <a:spcBef>
                <a:spcPts val="0"/>
              </a:spcBef>
              <a:spcAft>
                <a:spcPts val="0"/>
              </a:spcAft>
              <a:buClr>
                <a:srgbClr val="000000"/>
              </a:buClr>
              <a:buSzPts val="1800"/>
              <a:buFont typeface="Libre Franklin Thin"/>
              <a:buNone/>
            </a:pPr>
            <a:r>
              <a:rPr b="1" i="0" lang="en" sz="1800" u="none">
                <a:solidFill>
                  <a:srgbClr val="000000"/>
                </a:solidFill>
                <a:latin typeface="Libre Franklin Thin"/>
                <a:ea typeface="Libre Franklin Thin"/>
                <a:cs typeface="Libre Franklin Thin"/>
                <a:sym typeface="Libre Franklin Thin"/>
              </a:rPr>
              <a:t>Geo-Political Boundaries Employed in Identification of Contextual Disadvantage</a:t>
            </a:r>
            <a:endParaRPr/>
          </a:p>
        </p:txBody>
      </p:sp>
      <p:pic>
        <p:nvPicPr>
          <p:cNvPr id="339" name="Google Shape;339;p52"/>
          <p:cNvPicPr preferRelativeResize="0"/>
          <p:nvPr/>
        </p:nvPicPr>
        <p:blipFill rotWithShape="1">
          <a:blip r:embed="rId4">
            <a:alphaModFix/>
          </a:blip>
          <a:srcRect b="0" l="0" r="0" t="0"/>
          <a:stretch/>
        </p:blipFill>
        <p:spPr>
          <a:xfrm>
            <a:off x="1657350" y="623887"/>
            <a:ext cx="290512" cy="457200"/>
          </a:xfrm>
          <a:prstGeom prst="rect">
            <a:avLst/>
          </a:prstGeom>
          <a:noFill/>
          <a:ln>
            <a:noFill/>
          </a:ln>
        </p:spPr>
      </p:pic>
      <p:sp>
        <p:nvSpPr>
          <p:cNvPr id="340" name="Google Shape;340;p52"/>
          <p:cNvSpPr/>
          <p:nvPr/>
        </p:nvSpPr>
        <p:spPr>
          <a:xfrm>
            <a:off x="6011862" y="3729037"/>
            <a:ext cx="360300" cy="5049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41" name="Google Shape;341;p52"/>
          <p:cNvSpPr txBox="1"/>
          <p:nvPr/>
        </p:nvSpPr>
        <p:spPr>
          <a:xfrm>
            <a:off x="6997700" y="3581400"/>
            <a:ext cx="1728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 sz="1800" u="none">
                <a:solidFill>
                  <a:schemeClr val="dk1"/>
                </a:solidFill>
                <a:latin typeface="Arial"/>
                <a:ea typeface="Arial"/>
                <a:cs typeface="Arial"/>
                <a:sym typeface="Arial"/>
              </a:rPr>
              <a:t>Blue worse</a:t>
            </a:r>
            <a:endParaRPr/>
          </a:p>
          <a:p>
            <a:pPr indent="0" lvl="0" marL="0" marR="0" rtl="0" algn="l">
              <a:lnSpc>
                <a:spcPct val="100000"/>
              </a:lnSpc>
              <a:spcBef>
                <a:spcPts val="0"/>
              </a:spcBef>
              <a:spcAft>
                <a:spcPts val="0"/>
              </a:spcAft>
              <a:buClr>
                <a:schemeClr val="dk1"/>
              </a:buClr>
              <a:buSzPts val="1800"/>
              <a:buFont typeface="Arial"/>
              <a:buNone/>
            </a:pPr>
            <a:r>
              <a:rPr b="0" i="0" lang="en" sz="1800" u="none">
                <a:solidFill>
                  <a:schemeClr val="dk1"/>
                </a:solidFill>
                <a:latin typeface="Arial"/>
                <a:ea typeface="Arial"/>
                <a:cs typeface="Arial"/>
                <a:sym typeface="Arial"/>
              </a:rPr>
              <a:t>White better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3"/>
          <p:cNvPicPr preferRelativeResize="0"/>
          <p:nvPr/>
        </p:nvPicPr>
        <p:blipFill rotWithShape="1">
          <a:blip r:embed="rId3">
            <a:alphaModFix/>
          </a:blip>
          <a:srcRect b="0" l="0" r="0" t="0"/>
          <a:stretch/>
        </p:blipFill>
        <p:spPr>
          <a:xfrm>
            <a:off x="3122612" y="1211262"/>
            <a:ext cx="4878388" cy="3770313"/>
          </a:xfrm>
          <a:prstGeom prst="rect">
            <a:avLst/>
          </a:prstGeom>
          <a:noFill/>
          <a:ln>
            <a:noFill/>
          </a:ln>
        </p:spPr>
      </p:pic>
      <p:sp>
        <p:nvSpPr>
          <p:cNvPr id="347" name="Google Shape;347;p53"/>
          <p:cNvSpPr txBox="1"/>
          <p:nvPr/>
        </p:nvSpPr>
        <p:spPr>
          <a:xfrm>
            <a:off x="1143000" y="642937"/>
            <a:ext cx="6858000" cy="442800"/>
          </a:xfrm>
          <a:prstGeom prst="rect">
            <a:avLst/>
          </a:prstGeom>
          <a:gradFill>
            <a:gsLst>
              <a:gs pos="0">
                <a:srgbClr val="890000"/>
              </a:gs>
              <a:gs pos="100000">
                <a:srgbClr val="AD00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48" name="Google Shape;348;p53"/>
          <p:cNvSpPr txBox="1"/>
          <p:nvPr/>
        </p:nvSpPr>
        <p:spPr>
          <a:xfrm>
            <a:off x="395287" y="1227137"/>
            <a:ext cx="24621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Libre Franklin Thin"/>
              <a:buNone/>
            </a:pPr>
            <a:r>
              <a:rPr b="1" i="0" lang="en" sz="1800" u="none">
                <a:solidFill>
                  <a:srgbClr val="000000"/>
                </a:solidFill>
                <a:latin typeface="Libre Franklin Thin"/>
                <a:ea typeface="Libre Franklin Thin"/>
                <a:cs typeface="Libre Franklin Thin"/>
                <a:sym typeface="Libre Franklin Thin"/>
              </a:rPr>
              <a:t>Neighborhood Disadvantage by ADI</a:t>
            </a:r>
            <a:endParaRPr/>
          </a:p>
        </p:txBody>
      </p:sp>
      <p:pic>
        <p:nvPicPr>
          <p:cNvPr id="349" name="Google Shape;349;p53"/>
          <p:cNvPicPr preferRelativeResize="0"/>
          <p:nvPr/>
        </p:nvPicPr>
        <p:blipFill rotWithShape="1">
          <a:blip r:embed="rId4">
            <a:alphaModFix/>
          </a:blip>
          <a:srcRect b="0" l="0" r="0" t="0"/>
          <a:stretch/>
        </p:blipFill>
        <p:spPr>
          <a:xfrm>
            <a:off x="1657350" y="623887"/>
            <a:ext cx="290512" cy="457200"/>
          </a:xfrm>
          <a:prstGeom prst="rect">
            <a:avLst/>
          </a:prstGeom>
          <a:noFill/>
          <a:ln>
            <a:noFill/>
          </a:ln>
        </p:spPr>
      </p:pic>
      <p:sp>
        <p:nvSpPr>
          <p:cNvPr id="350" name="Google Shape;350;p53"/>
          <p:cNvSpPr/>
          <p:nvPr/>
        </p:nvSpPr>
        <p:spPr>
          <a:xfrm>
            <a:off x="5795962" y="4156075"/>
            <a:ext cx="360300" cy="5049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4"/>
          <p:cNvSpPr txBox="1"/>
          <p:nvPr/>
        </p:nvSpPr>
        <p:spPr>
          <a:xfrm>
            <a:off x="1143000" y="642937"/>
            <a:ext cx="6858000" cy="442800"/>
          </a:xfrm>
          <a:prstGeom prst="rect">
            <a:avLst/>
          </a:prstGeom>
          <a:gradFill>
            <a:gsLst>
              <a:gs pos="0">
                <a:srgbClr val="890000"/>
              </a:gs>
              <a:gs pos="100000">
                <a:srgbClr val="AD00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56" name="Google Shape;356;p54"/>
          <p:cNvSpPr txBox="1"/>
          <p:nvPr/>
        </p:nvSpPr>
        <p:spPr>
          <a:xfrm>
            <a:off x="555625" y="1227137"/>
            <a:ext cx="2301900" cy="369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Libre Franklin Thin"/>
              <a:buNone/>
            </a:pPr>
            <a:r>
              <a:rPr b="1" i="0" lang="en" sz="1800" u="none">
                <a:solidFill>
                  <a:srgbClr val="000000"/>
                </a:solidFill>
                <a:latin typeface="Libre Franklin Thin"/>
                <a:ea typeface="Libre Franklin Thin"/>
                <a:cs typeface="Libre Franklin Thin"/>
                <a:sym typeface="Libre Franklin Thin"/>
              </a:rPr>
              <a:t>Milwaukee County</a:t>
            </a:r>
            <a:endParaRPr/>
          </a:p>
        </p:txBody>
      </p:sp>
      <p:pic>
        <p:nvPicPr>
          <p:cNvPr id="357" name="Google Shape;357;p54"/>
          <p:cNvPicPr preferRelativeResize="0"/>
          <p:nvPr/>
        </p:nvPicPr>
        <p:blipFill rotWithShape="1">
          <a:blip r:embed="rId3">
            <a:alphaModFix/>
          </a:blip>
          <a:srcRect b="512" l="21666" r="41665" t="6395"/>
          <a:stretch/>
        </p:blipFill>
        <p:spPr>
          <a:xfrm>
            <a:off x="3771900" y="1141412"/>
            <a:ext cx="2301876" cy="4132261"/>
          </a:xfrm>
          <a:prstGeom prst="rect">
            <a:avLst/>
          </a:prstGeom>
          <a:noFill/>
          <a:ln>
            <a:noFill/>
          </a:ln>
        </p:spPr>
      </p:pic>
      <p:pic>
        <p:nvPicPr>
          <p:cNvPr id="358" name="Google Shape;358;p54"/>
          <p:cNvPicPr preferRelativeResize="0"/>
          <p:nvPr/>
        </p:nvPicPr>
        <p:blipFill rotWithShape="1">
          <a:blip r:embed="rId4">
            <a:alphaModFix/>
          </a:blip>
          <a:srcRect b="0" l="72500" r="0" t="61783"/>
          <a:stretch/>
        </p:blipFill>
        <p:spPr>
          <a:xfrm>
            <a:off x="6073775" y="3279775"/>
            <a:ext cx="1885950" cy="1852613"/>
          </a:xfrm>
          <a:prstGeom prst="rect">
            <a:avLst/>
          </a:prstGeom>
          <a:noFill/>
          <a:ln>
            <a:noFill/>
          </a:ln>
        </p:spPr>
      </p:pic>
      <p:pic>
        <p:nvPicPr>
          <p:cNvPr id="359" name="Google Shape;359;p54"/>
          <p:cNvPicPr preferRelativeResize="0"/>
          <p:nvPr/>
        </p:nvPicPr>
        <p:blipFill rotWithShape="1">
          <a:blip r:embed="rId5">
            <a:alphaModFix/>
          </a:blip>
          <a:srcRect b="0" l="0" r="0" t="0"/>
          <a:stretch/>
        </p:blipFill>
        <p:spPr>
          <a:xfrm>
            <a:off x="1657350" y="623887"/>
            <a:ext cx="290512" cy="457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55"/>
          <p:cNvPicPr preferRelativeResize="0"/>
          <p:nvPr/>
        </p:nvPicPr>
        <p:blipFill rotWithShape="1">
          <a:blip r:embed="rId3">
            <a:alphaModFix/>
          </a:blip>
          <a:srcRect b="0" l="0" r="0" t="0"/>
          <a:stretch/>
        </p:blipFill>
        <p:spPr>
          <a:xfrm>
            <a:off x="2124075" y="-623887"/>
            <a:ext cx="4619625" cy="5708650"/>
          </a:xfrm>
          <a:prstGeom prst="rect">
            <a:avLst/>
          </a:prstGeom>
          <a:noFill/>
          <a:ln>
            <a:noFill/>
          </a:ln>
        </p:spPr>
      </p:pic>
      <p:sp>
        <p:nvSpPr>
          <p:cNvPr id="365" name="Google Shape;365;p55"/>
          <p:cNvSpPr txBox="1"/>
          <p:nvPr/>
        </p:nvSpPr>
        <p:spPr>
          <a:xfrm>
            <a:off x="1257300" y="4800600"/>
            <a:ext cx="40512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sng">
                <a:solidFill>
                  <a:srgbClr val="000000"/>
                </a:solidFill>
                <a:latin typeface="Arial"/>
                <a:ea typeface="Arial"/>
                <a:cs typeface="Arial"/>
                <a:sym typeface="Arial"/>
                <a:hlinkClick r:id="rId4">
                  <a:extLst>
                    <a:ext uri="{A12FA001-AC4F-418D-AE19-62706E023703}">
                      <ahyp:hlinkClr val="tx"/>
                    </a:ext>
                  </a:extLst>
                </a:hlinkClick>
              </a:rPr>
              <a:t>https://www.neighborhoodatlas.medicine.wisc.edu/</a:t>
            </a:r>
            <a:endParaRPr/>
          </a:p>
          <a:p>
            <a:pPr indent="0" lvl="0" marL="0" marR="0" rtl="0" algn="l">
              <a:lnSpc>
                <a:spcPct val="100000"/>
              </a:lnSpc>
              <a:spcBef>
                <a:spcPts val="0"/>
              </a:spcBef>
              <a:spcAft>
                <a:spcPts val="0"/>
              </a:spcAft>
              <a:buNone/>
            </a:pPr>
            <a:r>
              <a:t/>
            </a:r>
            <a:endParaRPr b="0" i="0" sz="1300" u="sng">
              <a:solidFill>
                <a:srgbClr val="000000"/>
              </a:solidFill>
              <a:latin typeface="Arial"/>
              <a:ea typeface="Arial"/>
              <a:cs typeface="Arial"/>
              <a:sym typeface="Arial"/>
              <a:hlinkClick r:id="rId5">
                <a:extLst>
                  <a:ext uri="{A12FA001-AC4F-418D-AE19-62706E023703}">
                    <ahyp:hlinkClr val="tx"/>
                  </a:ext>
                </a:extLst>
              </a:hlinkClick>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56"/>
          <p:cNvPicPr preferRelativeResize="0"/>
          <p:nvPr/>
        </p:nvPicPr>
        <p:blipFill rotWithShape="1">
          <a:blip r:embed="rId3">
            <a:alphaModFix/>
          </a:blip>
          <a:srcRect b="0" l="0" r="0" t="0"/>
          <a:stretch/>
        </p:blipFill>
        <p:spPr>
          <a:xfrm>
            <a:off x="2051050" y="-623887"/>
            <a:ext cx="4635500" cy="5776912"/>
          </a:xfrm>
          <a:prstGeom prst="rect">
            <a:avLst/>
          </a:prstGeom>
          <a:noFill/>
          <a:ln>
            <a:noFill/>
          </a:ln>
        </p:spPr>
      </p:pic>
      <p:sp>
        <p:nvSpPr>
          <p:cNvPr id="371" name="Google Shape;371;p56"/>
          <p:cNvSpPr txBox="1"/>
          <p:nvPr/>
        </p:nvSpPr>
        <p:spPr>
          <a:xfrm>
            <a:off x="1257300" y="4800600"/>
            <a:ext cx="40512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 sz="1300" u="sng">
                <a:solidFill>
                  <a:srgbClr val="000000"/>
                </a:solidFill>
                <a:latin typeface="Arial"/>
                <a:ea typeface="Arial"/>
                <a:cs typeface="Arial"/>
                <a:sym typeface="Arial"/>
                <a:hlinkClick r:id="rId4">
                  <a:extLst>
                    <a:ext uri="{A12FA001-AC4F-418D-AE19-62706E023703}">
                      <ahyp:hlinkClr val="tx"/>
                    </a:ext>
                  </a:extLst>
                </a:hlinkClick>
              </a:rPr>
              <a:t>https://www.neighborhoodatlas.medicine.wisc.edu/</a:t>
            </a:r>
            <a:endParaRPr/>
          </a:p>
          <a:p>
            <a:pPr indent="0" lvl="0" marL="0" marR="0" rtl="0" algn="l">
              <a:lnSpc>
                <a:spcPct val="100000"/>
              </a:lnSpc>
              <a:spcBef>
                <a:spcPts val="0"/>
              </a:spcBef>
              <a:spcAft>
                <a:spcPts val="0"/>
              </a:spcAft>
              <a:buNone/>
            </a:pPr>
            <a:r>
              <a:t/>
            </a:r>
            <a:endParaRPr b="0" i="0" sz="1300" u="sng">
              <a:solidFill>
                <a:srgbClr val="000000"/>
              </a:solidFill>
              <a:latin typeface="Arial"/>
              <a:ea typeface="Arial"/>
              <a:cs typeface="Arial"/>
              <a:sym typeface="Arial"/>
              <a:hlinkClick r:id="rId5">
                <a:extLst>
                  <a:ext uri="{A12FA001-AC4F-418D-AE19-62706E023703}">
                    <ahyp:hlinkClr val="tx"/>
                  </a:ext>
                </a:extLst>
              </a:hlinkClick>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7"/>
          <p:cNvSpPr txBox="1"/>
          <p:nvPr/>
        </p:nvSpPr>
        <p:spPr>
          <a:xfrm>
            <a:off x="1143000" y="642937"/>
            <a:ext cx="6858000" cy="442800"/>
          </a:xfrm>
          <a:prstGeom prst="rect">
            <a:avLst/>
          </a:prstGeom>
          <a:gradFill>
            <a:gsLst>
              <a:gs pos="0">
                <a:srgbClr val="890000"/>
              </a:gs>
              <a:gs pos="100000">
                <a:srgbClr val="AD0000"/>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77" name="Google Shape;377;p57"/>
          <p:cNvSpPr txBox="1"/>
          <p:nvPr/>
        </p:nvSpPr>
        <p:spPr>
          <a:xfrm>
            <a:off x="3200400" y="1257300"/>
            <a:ext cx="5043600" cy="3886200"/>
          </a:xfrm>
          <a:prstGeom prst="rect">
            <a:avLst/>
          </a:prstGeom>
          <a:noFill/>
          <a:ln>
            <a:noFill/>
          </a:ln>
        </p:spPr>
        <p:txBody>
          <a:bodyPr anchorCtr="0" anchor="t" bIns="45700" lIns="91425" spcFirstLastPara="1" rIns="91425" wrap="square" tIns="45700">
            <a:noAutofit/>
          </a:bodyPr>
          <a:lstStyle/>
          <a:p>
            <a:pPr indent="-257175" lvl="0" marL="257175" marR="0" rtl="0" algn="l">
              <a:lnSpc>
                <a:spcPct val="100000"/>
              </a:lnSpc>
              <a:spcBef>
                <a:spcPts val="0"/>
              </a:spcBef>
              <a:spcAft>
                <a:spcPts val="0"/>
              </a:spcAft>
              <a:buClr>
                <a:srgbClr val="000000"/>
              </a:buClr>
              <a:buSzPts val="2400"/>
              <a:buFont typeface="Arial"/>
              <a:buChar char="•"/>
            </a:pPr>
            <a:r>
              <a:rPr b="0" i="0" lang="en" sz="2400" u="none">
                <a:solidFill>
                  <a:srgbClr val="000000"/>
                </a:solidFill>
                <a:latin typeface="Libre Franklin"/>
                <a:ea typeface="Libre Franklin"/>
                <a:cs typeface="Libre Franklin"/>
                <a:sym typeface="Libre Franklin"/>
              </a:rPr>
              <a:t>Making complex data easily available to wide-reaching expert and non-expert audiences to massively broaden uptake and use of critical concepts and tools</a:t>
            </a:r>
            <a:endParaRPr/>
          </a:p>
          <a:p>
            <a:pPr indent="-104775" lvl="0" marL="257175" marR="0" rtl="0" algn="l">
              <a:lnSpc>
                <a:spcPct val="100000"/>
              </a:lnSpc>
              <a:spcBef>
                <a:spcPts val="0"/>
              </a:spcBef>
              <a:spcAft>
                <a:spcPts val="0"/>
              </a:spcAft>
              <a:buClr>
                <a:schemeClr val="dk1"/>
              </a:buClr>
              <a:buSzPts val="2400"/>
              <a:buFont typeface="Arial"/>
              <a:buNone/>
            </a:pPr>
            <a:r>
              <a:t/>
            </a:r>
            <a:endParaRPr b="0" i="0" sz="2400" u="none">
              <a:solidFill>
                <a:srgbClr val="000000"/>
              </a:solidFill>
              <a:latin typeface="Libre Franklin"/>
              <a:ea typeface="Libre Franklin"/>
              <a:cs typeface="Libre Franklin"/>
              <a:sym typeface="Libre Franklin"/>
            </a:endParaRPr>
          </a:p>
          <a:p>
            <a:pPr indent="-257175" lvl="0" marL="257175" marR="0" rtl="0" algn="l">
              <a:lnSpc>
                <a:spcPct val="100000"/>
              </a:lnSpc>
              <a:spcBef>
                <a:spcPts val="0"/>
              </a:spcBef>
              <a:spcAft>
                <a:spcPts val="0"/>
              </a:spcAft>
              <a:buClr>
                <a:srgbClr val="000000"/>
              </a:buClr>
              <a:buSzPts val="2400"/>
              <a:buFont typeface="Arial"/>
              <a:buChar char="•"/>
            </a:pPr>
            <a:r>
              <a:rPr b="0" i="0" lang="en" sz="2400" u="none">
                <a:solidFill>
                  <a:srgbClr val="000000"/>
                </a:solidFill>
                <a:latin typeface="Libre Franklin"/>
                <a:ea typeface="Libre Franklin"/>
                <a:cs typeface="Libre Franklin"/>
                <a:sym typeface="Libre Franklin"/>
              </a:rPr>
              <a:t>Extremely challenging to practically achieve due to technical challenges of big data</a:t>
            </a:r>
            <a:endParaRPr/>
          </a:p>
          <a:p>
            <a:pPr indent="0" lvl="0" marL="0" marR="0" rtl="0" algn="l">
              <a:lnSpc>
                <a:spcPct val="100000"/>
              </a:lnSpc>
              <a:spcBef>
                <a:spcPts val="0"/>
              </a:spcBef>
              <a:spcAft>
                <a:spcPts val="0"/>
              </a:spcAft>
              <a:buNone/>
            </a:pPr>
            <a:r>
              <a:t/>
            </a:r>
            <a:endParaRPr b="0" i="0" sz="2400" u="none">
              <a:solidFill>
                <a:srgbClr val="000000"/>
              </a:solidFill>
              <a:latin typeface="Libre Franklin"/>
              <a:ea typeface="Libre Franklin"/>
              <a:cs typeface="Libre Franklin"/>
              <a:sym typeface="Libre Franklin"/>
            </a:endParaRPr>
          </a:p>
        </p:txBody>
      </p:sp>
      <p:sp>
        <p:nvSpPr>
          <p:cNvPr id="378" name="Google Shape;378;p57"/>
          <p:cNvSpPr txBox="1"/>
          <p:nvPr/>
        </p:nvSpPr>
        <p:spPr>
          <a:xfrm>
            <a:off x="287337" y="1277937"/>
            <a:ext cx="2114700" cy="73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Libre Franklin Thin"/>
              <a:buNone/>
            </a:pPr>
            <a:r>
              <a:rPr b="1" i="0" lang="en" sz="2100" u="none">
                <a:solidFill>
                  <a:srgbClr val="000000"/>
                </a:solidFill>
                <a:latin typeface="Libre Franklin Thin"/>
                <a:ea typeface="Libre Franklin Thin"/>
                <a:cs typeface="Libre Franklin Thin"/>
                <a:sym typeface="Libre Franklin Thin"/>
              </a:rPr>
              <a:t>Data Democratization</a:t>
            </a:r>
            <a:endParaRPr/>
          </a:p>
        </p:txBody>
      </p:sp>
      <p:sp>
        <p:nvSpPr>
          <p:cNvPr id="379" name="Google Shape;379;p57"/>
          <p:cNvSpPr txBox="1"/>
          <p:nvPr/>
        </p:nvSpPr>
        <p:spPr>
          <a:xfrm>
            <a:off x="1246187" y="4841875"/>
            <a:ext cx="23097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Libre Franklin"/>
              <a:buNone/>
            </a:pPr>
            <a:r>
              <a:rPr b="0" i="0" lang="en" sz="300" u="none">
                <a:solidFill>
                  <a:srgbClr val="000000"/>
                </a:solidFill>
                <a:latin typeface="Libre Franklin"/>
                <a:ea typeface="Libre Franklin"/>
                <a:cs typeface="Libre Franklin"/>
                <a:sym typeface="Libre Franklin"/>
              </a:rPr>
              <a:t>Source: www.Pixabay.com--  All images are released free of copyrights under Creative Commons CC0</a:t>
            </a:r>
            <a:endParaRPr/>
          </a:p>
        </p:txBody>
      </p:sp>
      <p:pic>
        <p:nvPicPr>
          <p:cNvPr id="380" name="Google Shape;380;p57"/>
          <p:cNvPicPr preferRelativeResize="0"/>
          <p:nvPr/>
        </p:nvPicPr>
        <p:blipFill rotWithShape="1">
          <a:blip r:embed="rId3">
            <a:alphaModFix/>
          </a:blip>
          <a:srcRect b="0" l="0" r="0" t="0"/>
          <a:stretch/>
        </p:blipFill>
        <p:spPr>
          <a:xfrm>
            <a:off x="395287" y="3127375"/>
            <a:ext cx="2568575" cy="1708150"/>
          </a:xfrm>
          <a:prstGeom prst="rect">
            <a:avLst/>
          </a:prstGeom>
          <a:noFill/>
          <a:ln>
            <a:noFill/>
          </a:ln>
        </p:spPr>
      </p:pic>
      <p:pic>
        <p:nvPicPr>
          <p:cNvPr id="381" name="Google Shape;381;p57"/>
          <p:cNvPicPr preferRelativeResize="0"/>
          <p:nvPr/>
        </p:nvPicPr>
        <p:blipFill rotWithShape="1">
          <a:blip r:embed="rId4">
            <a:alphaModFix/>
          </a:blip>
          <a:srcRect b="0" l="0" r="0" t="0"/>
          <a:stretch/>
        </p:blipFill>
        <p:spPr>
          <a:xfrm>
            <a:off x="1657350" y="623887"/>
            <a:ext cx="290512" cy="457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8"/>
          <p:cNvSpPr txBox="1"/>
          <p:nvPr>
            <p:ph type="title"/>
          </p:nvPr>
        </p:nvSpPr>
        <p:spPr>
          <a:xfrm>
            <a:off x="5580062" y="296862"/>
            <a:ext cx="3222600" cy="200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b="0" i="0" lang="en" sz="3200" u="none">
                <a:solidFill>
                  <a:schemeClr val="dk1"/>
                </a:solidFill>
                <a:latin typeface="Calibri"/>
                <a:ea typeface="Calibri"/>
                <a:cs typeface="Calibri"/>
                <a:sym typeface="Calibri"/>
              </a:rPr>
              <a:t>Social Deprivation Index</a:t>
            </a:r>
            <a:endParaRPr/>
          </a:p>
        </p:txBody>
      </p:sp>
      <p:sp>
        <p:nvSpPr>
          <p:cNvPr id="387" name="Google Shape;387;p58"/>
          <p:cNvSpPr txBox="1"/>
          <p:nvPr>
            <p:ph idx="1" type="body"/>
          </p:nvPr>
        </p:nvSpPr>
        <p:spPr>
          <a:xfrm>
            <a:off x="628650" y="1370012"/>
            <a:ext cx="7886700" cy="3262200"/>
          </a:xfrm>
          <a:prstGeom prst="rect">
            <a:avLst/>
          </a:prstGeom>
          <a:noFill/>
          <a:ln>
            <a:noFill/>
          </a:ln>
        </p:spPr>
        <p:txBody>
          <a:bodyPr anchorCtr="0" anchor="t" bIns="45700" lIns="91425" spcFirstLastPara="1" rIns="91425" wrap="square" tIns="45700">
            <a:noAutofit/>
          </a:bodyPr>
          <a:lstStyle/>
          <a:p>
            <a:pPr indent="-38100" lvl="0" marL="171450" marR="0" rtl="0" algn="l">
              <a:lnSpc>
                <a:spcPct val="90000"/>
              </a:lnSpc>
              <a:spcBef>
                <a:spcPts val="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
        <p:nvSpPr>
          <p:cNvPr id="388" name="Google Shape;388;p58"/>
          <p:cNvSpPr txBox="1"/>
          <p:nvPr/>
        </p:nvSpPr>
        <p:spPr>
          <a:xfrm>
            <a:off x="3414712" y="4767262"/>
            <a:ext cx="2314500" cy="274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fld id="{00000000-1234-1234-1234-123412341234}" type="slidenum">
              <a:rPr b="0" i="0" lang="en" sz="600" u="none">
                <a:solidFill>
                  <a:srgbClr val="000000"/>
                </a:solidFill>
                <a:latin typeface="Arial"/>
                <a:ea typeface="Arial"/>
                <a:cs typeface="Arial"/>
                <a:sym typeface="Arial"/>
              </a:rPr>
              <a:t>‹#›</a:t>
            </a:fld>
            <a:endParaRPr/>
          </a:p>
        </p:txBody>
      </p:sp>
      <p:pic>
        <p:nvPicPr>
          <p:cNvPr id="389" name="Google Shape;389;p58"/>
          <p:cNvPicPr preferRelativeResize="0"/>
          <p:nvPr/>
        </p:nvPicPr>
        <p:blipFill rotWithShape="1">
          <a:blip r:embed="rId3">
            <a:alphaModFix/>
          </a:blip>
          <a:srcRect b="0" l="0" r="0" t="0"/>
          <a:stretch/>
        </p:blipFill>
        <p:spPr>
          <a:xfrm rot="-1079999">
            <a:off x="1223962" y="257176"/>
            <a:ext cx="4221162" cy="5343526"/>
          </a:xfrm>
          <a:prstGeom prst="rect">
            <a:avLst/>
          </a:prstGeom>
          <a:noFill/>
          <a:ln cap="flat" cmpd="sng" w="19050">
            <a:solidFill>
              <a:srgbClr val="2E64FC"/>
            </a:solidFill>
            <a:prstDash val="solid"/>
            <a:miter lim="800000"/>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9"/>
          <p:cNvPicPr preferRelativeResize="0"/>
          <p:nvPr/>
        </p:nvPicPr>
        <p:blipFill rotWithShape="1">
          <a:blip r:embed="rId3">
            <a:alphaModFix/>
          </a:blip>
          <a:srcRect b="0" l="0" r="0" t="0"/>
          <a:stretch/>
        </p:blipFill>
        <p:spPr>
          <a:xfrm>
            <a:off x="1319212" y="192087"/>
            <a:ext cx="6505576" cy="4759325"/>
          </a:xfrm>
          <a:prstGeom prst="rect">
            <a:avLst/>
          </a:prstGeom>
          <a:noFill/>
          <a:ln cap="flat" cmpd="sng" w="19050">
            <a:solidFill>
              <a:srgbClr val="000000"/>
            </a:solidFill>
            <a:prstDash val="solid"/>
            <a:miter lim="800000"/>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39" name="Google Shape;139;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2:40-2:50 PM	</a:t>
            </a:r>
            <a:r>
              <a:rPr lang="en"/>
              <a:t>	Break</a:t>
            </a:r>
            <a:endParaRPr/>
          </a:p>
          <a:p>
            <a:pPr indent="0" lvl="0" marL="0" rtl="0" algn="l">
              <a:spcBef>
                <a:spcPts val="1600"/>
              </a:spcBef>
              <a:spcAft>
                <a:spcPts val="0"/>
              </a:spcAft>
              <a:buNone/>
            </a:pPr>
            <a:r>
              <a:rPr lang="en"/>
              <a:t>2:50-4:30 PM</a:t>
            </a:r>
            <a:r>
              <a:rPr b="1" lang="en"/>
              <a:t>		</a:t>
            </a:r>
            <a:r>
              <a:rPr lang="en"/>
              <a:t>Developing a Plan for Action</a:t>
            </a:r>
            <a:endParaRPr/>
          </a:p>
          <a:p>
            <a:pPr indent="0" lvl="0" marL="0" rtl="0" algn="l">
              <a:spcBef>
                <a:spcPts val="1600"/>
              </a:spcBef>
              <a:spcAft>
                <a:spcPts val="0"/>
              </a:spcAft>
              <a:buNone/>
            </a:pPr>
            <a:r>
              <a:rPr b="1" lang="en"/>
              <a:t>4:30 PM				</a:t>
            </a:r>
            <a:r>
              <a:rPr lang="en"/>
              <a:t>Closing</a:t>
            </a:r>
            <a:endParaRPr/>
          </a:p>
          <a:p>
            <a:pPr indent="0" lvl="0" marL="0" rtl="0" algn="l">
              <a:spcBef>
                <a:spcPts val="1600"/>
              </a:spcBef>
              <a:spcAft>
                <a:spcPts val="0"/>
              </a:spcAft>
              <a:buNone/>
            </a:pPr>
            <a:r>
              <a:t/>
            </a:r>
            <a:endParaRPr sz="16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0"/>
          <p:cNvSpPr txBox="1"/>
          <p:nvPr>
            <p:ph type="ctrTitle"/>
          </p:nvPr>
        </p:nvSpPr>
        <p:spPr>
          <a:xfrm>
            <a:off x="1619250" y="915987"/>
            <a:ext cx="5760900" cy="1306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70C0"/>
              </a:buClr>
              <a:buSzPts val="2400"/>
              <a:buFont typeface="Arial"/>
              <a:buNone/>
            </a:pPr>
            <a:r>
              <a:rPr b="1" i="0" lang="en" sz="2400" u="none">
                <a:solidFill>
                  <a:srgbClr val="0070C0"/>
                </a:solidFill>
                <a:latin typeface="Arial"/>
                <a:ea typeface="Arial"/>
                <a:cs typeface="Arial"/>
                <a:sym typeface="Arial"/>
              </a:rPr>
              <a:t>P</a:t>
            </a:r>
            <a:r>
              <a:rPr b="0" i="0" lang="en" sz="2400" u="none">
                <a:solidFill>
                  <a:schemeClr val="dk2"/>
                </a:solidFill>
                <a:latin typeface="Arial"/>
                <a:ea typeface="Arial"/>
                <a:cs typeface="Arial"/>
                <a:sym typeface="Arial"/>
              </a:rPr>
              <a:t>opulation </a:t>
            </a:r>
            <a:r>
              <a:rPr b="1" i="0" lang="en" sz="2400" u="none">
                <a:solidFill>
                  <a:srgbClr val="0070C0"/>
                </a:solidFill>
                <a:latin typeface="Arial"/>
                <a:ea typeface="Arial"/>
                <a:cs typeface="Arial"/>
                <a:sym typeface="Arial"/>
              </a:rPr>
              <a:t>H</a:t>
            </a:r>
            <a:r>
              <a:rPr b="0" i="0" lang="en" sz="2400" u="none">
                <a:solidFill>
                  <a:schemeClr val="dk2"/>
                </a:solidFill>
                <a:latin typeface="Arial"/>
                <a:ea typeface="Arial"/>
                <a:cs typeface="Arial"/>
                <a:sym typeface="Arial"/>
              </a:rPr>
              <a:t>ealth </a:t>
            </a:r>
            <a:r>
              <a:rPr b="1" i="0" lang="en" sz="2400" u="none">
                <a:solidFill>
                  <a:srgbClr val="0070C0"/>
                </a:solidFill>
                <a:latin typeface="Arial"/>
                <a:ea typeface="Arial"/>
                <a:cs typeface="Arial"/>
                <a:sym typeface="Arial"/>
              </a:rPr>
              <a:t>A</a:t>
            </a:r>
            <a:r>
              <a:rPr b="0" i="0" lang="en" sz="2400" u="none">
                <a:solidFill>
                  <a:schemeClr val="dk1"/>
                </a:solidFill>
                <a:latin typeface="Arial"/>
                <a:ea typeface="Arial"/>
                <a:cs typeface="Arial"/>
                <a:sym typeface="Arial"/>
              </a:rPr>
              <a:t>ssessmen</a:t>
            </a:r>
            <a:r>
              <a:rPr b="1" i="0" lang="en" sz="2400" u="none">
                <a:solidFill>
                  <a:srgbClr val="0070C0"/>
                </a:solidFill>
                <a:latin typeface="Arial"/>
                <a:ea typeface="Arial"/>
                <a:cs typeface="Arial"/>
                <a:sym typeface="Arial"/>
              </a:rPr>
              <a:t>T E</a:t>
            </a:r>
            <a:r>
              <a:rPr b="0" i="0" lang="en" sz="2400" u="none">
                <a:solidFill>
                  <a:schemeClr val="dk1"/>
                </a:solidFill>
                <a:latin typeface="Arial"/>
                <a:ea typeface="Arial"/>
                <a:cs typeface="Arial"/>
                <a:sym typeface="Arial"/>
              </a:rPr>
              <a:t>ngine</a:t>
            </a:r>
            <a:endParaRPr/>
          </a:p>
        </p:txBody>
      </p:sp>
      <p:grpSp>
        <p:nvGrpSpPr>
          <p:cNvPr id="402" name="Google Shape;402;p60"/>
          <p:cNvGrpSpPr/>
          <p:nvPr/>
        </p:nvGrpSpPr>
        <p:grpSpPr>
          <a:xfrm>
            <a:off x="2987495" y="2427165"/>
            <a:ext cx="2778071" cy="1535072"/>
            <a:chOff x="8382000" y="4676798"/>
            <a:chExt cx="2528047" cy="1520777"/>
          </a:xfrm>
        </p:grpSpPr>
        <p:pic>
          <p:nvPicPr>
            <p:cNvPr id="403" name="Google Shape;403;p60"/>
            <p:cNvPicPr preferRelativeResize="0"/>
            <p:nvPr/>
          </p:nvPicPr>
          <p:blipFill rotWithShape="1">
            <a:blip r:embed="rId3">
              <a:alphaModFix/>
            </a:blip>
            <a:srcRect b="0" l="0" r="0" t="0"/>
            <a:stretch/>
          </p:blipFill>
          <p:spPr>
            <a:xfrm>
              <a:off x="8382000" y="4676798"/>
              <a:ext cx="2528047" cy="1520777"/>
            </a:xfrm>
            <a:prstGeom prst="rect">
              <a:avLst/>
            </a:prstGeom>
            <a:noFill/>
            <a:ln>
              <a:noFill/>
            </a:ln>
          </p:spPr>
        </p:pic>
        <p:sp>
          <p:nvSpPr>
            <p:cNvPr id="404" name="Google Shape;404;p60"/>
            <p:cNvSpPr txBox="1"/>
            <p:nvPr/>
          </p:nvSpPr>
          <p:spPr>
            <a:xfrm>
              <a:off x="9906000" y="4744970"/>
              <a:ext cx="1003200" cy="416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1800"/>
                <a:buFont typeface="Arial"/>
                <a:buNone/>
              </a:pPr>
              <a:r>
                <a:rPr b="1" i="0" lang="en" sz="1800" u="none">
                  <a:solidFill>
                    <a:srgbClr val="0070C0"/>
                  </a:solidFill>
                  <a:latin typeface="Arial"/>
                  <a:ea typeface="Arial"/>
                  <a:cs typeface="Arial"/>
                  <a:sym typeface="Arial"/>
                </a:rPr>
                <a:t>PHATE</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1"/>
          <p:cNvSpPr txBox="1"/>
          <p:nvPr>
            <p:ph type="title"/>
          </p:nvPr>
        </p:nvSpPr>
        <p:spPr>
          <a:xfrm>
            <a:off x="457200" y="57150"/>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C7D498"/>
              </a:buClr>
              <a:buSzPts val="2400"/>
              <a:buFont typeface="Arial"/>
              <a:buNone/>
            </a:pPr>
            <a:r>
              <a:rPr b="1" i="0" lang="en" sz="2400" u="none">
                <a:solidFill>
                  <a:srgbClr val="C7D498"/>
                </a:solidFill>
                <a:latin typeface="Arial"/>
                <a:ea typeface="Arial"/>
                <a:cs typeface="Arial"/>
                <a:sym typeface="Arial"/>
              </a:rPr>
              <a:t>What is PHATE?</a:t>
            </a:r>
            <a:endParaRPr/>
          </a:p>
        </p:txBody>
      </p:sp>
      <p:sp>
        <p:nvSpPr>
          <p:cNvPr id="411" name="Google Shape;411;p61"/>
          <p:cNvSpPr txBox="1"/>
          <p:nvPr>
            <p:ph idx="1" type="body"/>
          </p:nvPr>
        </p:nvSpPr>
        <p:spPr>
          <a:xfrm>
            <a:off x="755650" y="771525"/>
            <a:ext cx="6886500" cy="381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i="0" lang="en" sz="2000" u="none" cap="none" strike="noStrike">
                <a:solidFill>
                  <a:srgbClr val="000000"/>
                </a:solidFill>
                <a:latin typeface="Arial"/>
                <a:ea typeface="Arial"/>
                <a:cs typeface="Arial"/>
                <a:sym typeface="Arial"/>
              </a:rPr>
              <a:t>Uses EHR and Community data to:</a:t>
            </a:r>
            <a:endParaRPr>
              <a:solidFill>
                <a:srgbClr val="000000"/>
              </a:solidFill>
            </a:endParaRPr>
          </a:p>
          <a:p>
            <a:pPr indent="-160337" lvl="1" marL="417512" marR="0" rtl="0" algn="l">
              <a:lnSpc>
                <a:spcPct val="100000"/>
              </a:lnSpc>
              <a:spcBef>
                <a:spcPts val="36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Map physician or clinic service area</a:t>
            </a:r>
            <a:endParaRPr>
              <a:solidFill>
                <a:srgbClr val="000000"/>
              </a:solidFill>
            </a:endParaRPr>
          </a:p>
          <a:p>
            <a:pPr indent="-160337" lvl="1" marL="417512" marR="0" rtl="0" algn="l">
              <a:lnSpc>
                <a:spcPct val="100000"/>
              </a:lnSpc>
              <a:spcBef>
                <a:spcPts val="36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Display “Community Vital Sign” and elements for each neighborhood </a:t>
            </a:r>
            <a:endParaRPr>
              <a:solidFill>
                <a:srgbClr val="000000"/>
              </a:solidFill>
            </a:endParaRPr>
          </a:p>
          <a:p>
            <a:pPr indent="-160337" lvl="1" marL="417512" marR="0" rtl="0" algn="l">
              <a:lnSpc>
                <a:spcPct val="100000"/>
              </a:lnSpc>
              <a:spcBef>
                <a:spcPts val="36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“Community Vital Sign” for each patient</a:t>
            </a:r>
            <a:endParaRPr>
              <a:solidFill>
                <a:srgbClr val="000000"/>
              </a:solidFill>
            </a:endParaRPr>
          </a:p>
          <a:p>
            <a:pPr indent="-160337" lvl="1" marL="417512" marR="0" rtl="0" algn="l">
              <a:lnSpc>
                <a:spcPct val="100000"/>
              </a:lnSpc>
              <a:spcBef>
                <a:spcPts val="36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Show clusters of disease</a:t>
            </a:r>
            <a:endParaRPr>
              <a:solidFill>
                <a:srgbClr val="000000"/>
              </a:solidFill>
            </a:endParaRPr>
          </a:p>
          <a:p>
            <a:pPr indent="-160337" lvl="1" marL="417512" marR="0" rtl="0" algn="l">
              <a:lnSpc>
                <a:spcPct val="100000"/>
              </a:lnSpc>
              <a:spcBef>
                <a:spcPts val="36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Show clusters of poor outcomes</a:t>
            </a:r>
            <a:endParaRPr>
              <a:solidFill>
                <a:srgbClr val="000000"/>
              </a:solidFill>
            </a:endParaRPr>
          </a:p>
          <a:p>
            <a:pPr indent="-160337" lvl="1" marL="417512" marR="0" rtl="0" algn="l">
              <a:lnSpc>
                <a:spcPct val="100000"/>
              </a:lnSpc>
              <a:spcBef>
                <a:spcPts val="36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Identify community partners (Aunt Bertha)</a:t>
            </a:r>
            <a:endParaRPr>
              <a:solidFill>
                <a:srgbClr val="000000"/>
              </a:solidFill>
            </a:endParaRPr>
          </a:p>
          <a:p>
            <a:pPr indent="-160337" lvl="1" marL="417512" marR="0" rtl="0" algn="l">
              <a:lnSpc>
                <a:spcPct val="100000"/>
              </a:lnSpc>
              <a:spcBef>
                <a:spcPts val="480"/>
              </a:spcBef>
              <a:spcAft>
                <a:spcPts val="0"/>
              </a:spcAft>
              <a:buClr>
                <a:srgbClr val="FFFFFF"/>
              </a:buClr>
              <a:buSzPts val="2400"/>
              <a:buFont typeface="Arial"/>
              <a:buNone/>
            </a:pPr>
            <a:r>
              <a:rPr b="0" i="0" lang="en" sz="2400" u="none" cap="none" strike="noStrike">
                <a:solidFill>
                  <a:srgbClr val="000000"/>
                </a:solidFill>
                <a:latin typeface="Arial"/>
                <a:ea typeface="Arial"/>
                <a:cs typeface="Arial"/>
                <a:sym typeface="Arial"/>
              </a:rPr>
              <a:t>Preparing to align SDOH-adjusted payments with tools to identify patients with social needs</a:t>
            </a:r>
            <a:endParaRPr>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2"/>
          <p:cNvSpPr txBox="1"/>
          <p:nvPr>
            <p:ph type="ctrTitle"/>
          </p:nvPr>
        </p:nvSpPr>
        <p:spPr>
          <a:xfrm>
            <a:off x="1657350" y="1598612"/>
            <a:ext cx="5829300" cy="110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2400">
              <a:solidFill>
                <a:schemeClr val="dk2"/>
              </a:solidFill>
              <a:latin typeface="Arial"/>
              <a:ea typeface="Arial"/>
              <a:cs typeface="Arial"/>
              <a:sym typeface="Arial"/>
            </a:endParaRPr>
          </a:p>
        </p:txBody>
      </p:sp>
      <p:sp>
        <p:nvSpPr>
          <p:cNvPr id="417" name="Google Shape;417;p62"/>
          <p:cNvSpPr txBox="1"/>
          <p:nvPr>
            <p:ph idx="1" type="subTitle"/>
          </p:nvPr>
        </p:nvSpPr>
        <p:spPr>
          <a:xfrm>
            <a:off x="311700" y="2834125"/>
            <a:ext cx="8520600" cy="79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800"/>
              <a:buFont typeface="Arial"/>
              <a:buNone/>
            </a:pPr>
            <a:r>
              <a:t/>
            </a:r>
            <a:endParaRPr/>
          </a:p>
        </p:txBody>
      </p:sp>
      <p:pic>
        <p:nvPicPr>
          <p:cNvPr id="418" name="Google Shape;418;p62"/>
          <p:cNvPicPr preferRelativeResize="0"/>
          <p:nvPr/>
        </p:nvPicPr>
        <p:blipFill rotWithShape="1">
          <a:blip r:embed="rId3">
            <a:alphaModFix/>
          </a:blip>
          <a:srcRect b="0" l="0" r="26632" t="8933"/>
          <a:stretch/>
        </p:blipFill>
        <p:spPr>
          <a:xfrm>
            <a:off x="1165225" y="266700"/>
            <a:ext cx="6719890" cy="46926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3"/>
          <p:cNvSpPr txBox="1"/>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900"/>
              <a:buFont typeface="Gill Sans"/>
              <a:buNone/>
            </a:pPr>
            <a:fld id="{00000000-1234-1234-1234-123412341234}" type="slidenum">
              <a:rPr b="0" i="0" lang="en" sz="900" u="none">
                <a:solidFill>
                  <a:srgbClr val="FFFFFF"/>
                </a:solidFill>
                <a:latin typeface="Gill Sans"/>
                <a:ea typeface="Gill Sans"/>
                <a:cs typeface="Gill Sans"/>
                <a:sym typeface="Gill Sans"/>
              </a:rPr>
              <a:t>‹#›</a:t>
            </a:fld>
            <a:endParaRPr/>
          </a:p>
        </p:txBody>
      </p:sp>
      <p:pic>
        <p:nvPicPr>
          <p:cNvPr id="424" name="Google Shape;424;p63"/>
          <p:cNvPicPr preferRelativeResize="0"/>
          <p:nvPr/>
        </p:nvPicPr>
        <p:blipFill rotWithShape="1">
          <a:blip r:embed="rId3">
            <a:alphaModFix/>
          </a:blip>
          <a:srcRect b="0" l="0" r="0" t="0"/>
          <a:stretch/>
        </p:blipFill>
        <p:spPr>
          <a:xfrm>
            <a:off x="773112" y="0"/>
            <a:ext cx="7597776" cy="2184400"/>
          </a:xfrm>
          <a:prstGeom prst="rect">
            <a:avLst/>
          </a:prstGeom>
          <a:noFill/>
          <a:ln>
            <a:noFill/>
          </a:ln>
        </p:spPr>
      </p:pic>
      <p:sp>
        <p:nvSpPr>
          <p:cNvPr id="425" name="Google Shape;425;p63"/>
          <p:cNvSpPr txBox="1"/>
          <p:nvPr/>
        </p:nvSpPr>
        <p:spPr>
          <a:xfrm>
            <a:off x="211137" y="4762500"/>
            <a:ext cx="8820000" cy="23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300"/>
              <a:buFont typeface="Gill Sans"/>
              <a:buNone/>
            </a:pPr>
            <a:r>
              <a:rPr b="0" baseline="30000" i="0" lang="en" sz="1300" u="none">
                <a:solidFill>
                  <a:srgbClr val="FFFFFF"/>
                </a:solidFill>
                <a:latin typeface="Gill Sans"/>
                <a:ea typeface="Gill Sans"/>
                <a:cs typeface="Gill Sans"/>
                <a:sym typeface="Gill Sans"/>
              </a:rPr>
              <a:t>Ash AS, Mick EO, Ellis RP, Kiefe CI, Allison JJ, Clark MA. Social Determinants of Health in Managed Care Payment Formulas. JAMA Intern Med. 2017 Oct 1;177(10):1424-1430. </a:t>
            </a:r>
            <a:endParaRPr/>
          </a:p>
        </p:txBody>
      </p:sp>
      <p:sp>
        <p:nvSpPr>
          <p:cNvPr id="426" name="Google Shape;426;p63"/>
          <p:cNvSpPr txBox="1"/>
          <p:nvPr/>
        </p:nvSpPr>
        <p:spPr>
          <a:xfrm>
            <a:off x="4068762" y="2960687"/>
            <a:ext cx="3537000" cy="4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2100"/>
              <a:buFont typeface="Gill Sans"/>
              <a:buNone/>
            </a:pPr>
            <a:r>
              <a:rPr b="0" i="0" lang="en" sz="2100" u="none">
                <a:solidFill>
                  <a:srgbClr val="0070C0"/>
                </a:solidFill>
                <a:latin typeface="Gill Sans"/>
                <a:ea typeface="Gill Sans"/>
                <a:cs typeface="Gill Sans"/>
                <a:sym typeface="Gill Sans"/>
              </a:rPr>
              <a:t>Thanks to Matthew Alcusky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4"/>
          <p:cNvSpPr txBox="1"/>
          <p:nvPr>
            <p:ph type="title"/>
          </p:nvPr>
        </p:nvSpPr>
        <p:spPr>
          <a:xfrm>
            <a:off x="630237" y="274637"/>
            <a:ext cx="7886700" cy="45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Gill Sans"/>
              <a:buNone/>
            </a:pPr>
            <a:r>
              <a:rPr b="0" i="0" lang="en" sz="2400" u="none">
                <a:solidFill>
                  <a:schemeClr val="dk1"/>
                </a:solidFill>
                <a:latin typeface="Gill Sans"/>
                <a:ea typeface="Gill Sans"/>
                <a:cs typeface="Gill Sans"/>
                <a:sym typeface="Gill Sans"/>
              </a:rPr>
              <a:t>SDH Variables derived from Administrative Data</a:t>
            </a:r>
            <a:endParaRPr/>
          </a:p>
        </p:txBody>
      </p:sp>
      <p:sp>
        <p:nvSpPr>
          <p:cNvPr id="432" name="Google Shape;432;p64"/>
          <p:cNvSpPr txBox="1"/>
          <p:nvPr>
            <p:ph idx="1" type="body"/>
          </p:nvPr>
        </p:nvSpPr>
        <p:spPr>
          <a:xfrm>
            <a:off x="630237" y="755650"/>
            <a:ext cx="3868800" cy="457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100"/>
              <a:buNone/>
            </a:pPr>
            <a:r>
              <a:rPr b="1" i="0" lang="en" sz="2100" u="none">
                <a:solidFill>
                  <a:schemeClr val="dk1"/>
                </a:solidFill>
                <a:latin typeface="Gill Sans"/>
                <a:ea typeface="Gill Sans"/>
                <a:cs typeface="Gill Sans"/>
                <a:sym typeface="Gill Sans"/>
              </a:rPr>
              <a:t>Individual Level</a:t>
            </a:r>
            <a:endParaRPr/>
          </a:p>
        </p:txBody>
      </p:sp>
      <p:sp>
        <p:nvSpPr>
          <p:cNvPr id="433" name="Google Shape;433;p64"/>
          <p:cNvSpPr txBox="1"/>
          <p:nvPr>
            <p:ph idx="1" type="body"/>
          </p:nvPr>
        </p:nvSpPr>
        <p:spPr>
          <a:xfrm>
            <a:off x="630237" y="1238250"/>
            <a:ext cx="3868800" cy="3241800"/>
          </a:xfrm>
          <a:prstGeom prst="rect">
            <a:avLst/>
          </a:prstGeom>
          <a:noFill/>
          <a:ln>
            <a:noFill/>
          </a:ln>
        </p:spPr>
        <p:txBody>
          <a:bodyPr anchorCtr="0" anchor="t" bIns="45700" lIns="91425" spcFirstLastPara="1" rIns="91425" wrap="square" tIns="45700">
            <a:noAutofit/>
          </a:bodyPr>
          <a:lstStyle/>
          <a:p>
            <a:pPr indent="-169862" lvl="0" marL="169862" marR="0" rtl="0" algn="l">
              <a:lnSpc>
                <a:spcPct val="70000"/>
              </a:lnSpc>
              <a:spcBef>
                <a:spcPts val="0"/>
              </a:spcBef>
              <a:spcAft>
                <a:spcPts val="0"/>
              </a:spcAft>
              <a:buClr>
                <a:schemeClr val="dk1"/>
              </a:buClr>
              <a:buSzPts val="1900"/>
              <a:buFont typeface="Arial"/>
              <a:buChar char="•"/>
            </a:pPr>
            <a:r>
              <a:rPr b="0" i="0" lang="en" sz="1900" u="none" cap="none" strike="noStrike">
                <a:solidFill>
                  <a:schemeClr val="dk1"/>
                </a:solidFill>
                <a:latin typeface="Gill Sans"/>
                <a:ea typeface="Gill Sans"/>
                <a:cs typeface="Gill Sans"/>
                <a:sym typeface="Gill Sans"/>
              </a:rPr>
              <a:t>Disability</a:t>
            </a:r>
            <a:endParaRPr/>
          </a:p>
          <a:p>
            <a:pPr indent="-169862" lvl="1" marL="512762" marR="0" rtl="0" algn="l">
              <a:lnSpc>
                <a:spcPct val="70000"/>
              </a:lnSpc>
              <a:spcBef>
                <a:spcPts val="400"/>
              </a:spcBef>
              <a:spcAft>
                <a:spcPts val="0"/>
              </a:spcAft>
              <a:buClr>
                <a:schemeClr val="dk1"/>
              </a:buClr>
              <a:buSzPts val="1700"/>
              <a:buFont typeface="Arial"/>
              <a:buChar char="•"/>
            </a:pPr>
            <a:r>
              <a:rPr b="0" i="0" lang="en" sz="1700" u="none" cap="none" strike="noStrike">
                <a:solidFill>
                  <a:schemeClr val="dk1"/>
                </a:solidFill>
                <a:latin typeface="Gill Sans"/>
                <a:ea typeface="Gill Sans"/>
                <a:cs typeface="Gill Sans"/>
                <a:sym typeface="Gill Sans"/>
              </a:rPr>
              <a:t>Client of the Department of Mental Health</a:t>
            </a:r>
            <a:endParaRPr/>
          </a:p>
          <a:p>
            <a:pPr indent="-169862" lvl="1" marL="512762" marR="0" rtl="0" algn="l">
              <a:lnSpc>
                <a:spcPct val="70000"/>
              </a:lnSpc>
              <a:spcBef>
                <a:spcPts val="400"/>
              </a:spcBef>
              <a:spcAft>
                <a:spcPts val="0"/>
              </a:spcAft>
              <a:buClr>
                <a:schemeClr val="dk1"/>
              </a:buClr>
              <a:buSzPts val="1700"/>
              <a:buFont typeface="Arial"/>
              <a:buChar char="•"/>
            </a:pPr>
            <a:r>
              <a:rPr b="0" i="0" lang="en" sz="1700" u="none" cap="none" strike="noStrike">
                <a:solidFill>
                  <a:schemeClr val="dk1"/>
                </a:solidFill>
                <a:latin typeface="Gill Sans"/>
                <a:ea typeface="Gill Sans"/>
                <a:cs typeface="Gill Sans"/>
                <a:sym typeface="Gill Sans"/>
              </a:rPr>
              <a:t>Client of the Department of Developmental Services</a:t>
            </a:r>
            <a:endParaRPr/>
          </a:p>
          <a:p>
            <a:pPr indent="-169862" lvl="1" marL="512762" marR="0" rtl="0" algn="l">
              <a:lnSpc>
                <a:spcPct val="70000"/>
              </a:lnSpc>
              <a:spcBef>
                <a:spcPts val="400"/>
              </a:spcBef>
              <a:spcAft>
                <a:spcPts val="0"/>
              </a:spcAft>
              <a:buClr>
                <a:schemeClr val="dk1"/>
              </a:buClr>
              <a:buSzPts val="1700"/>
              <a:buFont typeface="Arial"/>
              <a:buChar char="•"/>
            </a:pPr>
            <a:r>
              <a:rPr b="0" i="0" lang="en" sz="1700" u="none" cap="none" strike="noStrike">
                <a:solidFill>
                  <a:schemeClr val="dk1"/>
                </a:solidFill>
                <a:latin typeface="Gill Sans"/>
                <a:ea typeface="Gill Sans"/>
                <a:cs typeface="Gill Sans"/>
                <a:sym typeface="Gill Sans"/>
              </a:rPr>
              <a:t>Medicaid due to disability</a:t>
            </a:r>
            <a:endParaRPr/>
          </a:p>
          <a:p>
            <a:pPr indent="-169862" lvl="0" marL="169862" marR="0" rtl="0" algn="l">
              <a:lnSpc>
                <a:spcPct val="70000"/>
              </a:lnSpc>
              <a:spcBef>
                <a:spcPts val="400"/>
              </a:spcBef>
              <a:spcAft>
                <a:spcPts val="0"/>
              </a:spcAft>
              <a:buClr>
                <a:schemeClr val="dk1"/>
              </a:buClr>
              <a:buSzPts val="1900"/>
              <a:buFont typeface="Arial"/>
              <a:buChar char="•"/>
            </a:pPr>
            <a:r>
              <a:rPr b="0" i="0" lang="en" sz="1900" u="none" cap="none" strike="noStrike">
                <a:solidFill>
                  <a:schemeClr val="dk1"/>
                </a:solidFill>
                <a:latin typeface="Gill Sans"/>
                <a:ea typeface="Gill Sans"/>
                <a:cs typeface="Gill Sans"/>
                <a:sym typeface="Gill Sans"/>
              </a:rPr>
              <a:t>Serious mental illness</a:t>
            </a:r>
            <a:endParaRPr/>
          </a:p>
          <a:p>
            <a:pPr indent="-169862" lvl="0" marL="169862" marR="0" rtl="0" algn="l">
              <a:lnSpc>
                <a:spcPct val="70000"/>
              </a:lnSpc>
              <a:spcBef>
                <a:spcPts val="400"/>
              </a:spcBef>
              <a:spcAft>
                <a:spcPts val="0"/>
              </a:spcAft>
              <a:buClr>
                <a:schemeClr val="dk1"/>
              </a:buClr>
              <a:buSzPts val="1900"/>
              <a:buFont typeface="Arial"/>
              <a:buChar char="•"/>
            </a:pPr>
            <a:r>
              <a:rPr b="0" i="0" lang="en" sz="1900" u="none" cap="none" strike="noStrike">
                <a:solidFill>
                  <a:schemeClr val="dk1"/>
                </a:solidFill>
                <a:latin typeface="Gill Sans"/>
                <a:ea typeface="Gill Sans"/>
                <a:cs typeface="Gill Sans"/>
                <a:sym typeface="Gill Sans"/>
              </a:rPr>
              <a:t>Substance use disorder</a:t>
            </a:r>
            <a:endParaRPr/>
          </a:p>
          <a:p>
            <a:pPr indent="-169862" lvl="0" marL="169862" marR="0" rtl="0" algn="l">
              <a:lnSpc>
                <a:spcPct val="70000"/>
              </a:lnSpc>
              <a:spcBef>
                <a:spcPts val="400"/>
              </a:spcBef>
              <a:spcAft>
                <a:spcPts val="0"/>
              </a:spcAft>
              <a:buClr>
                <a:schemeClr val="dk1"/>
              </a:buClr>
              <a:buSzPts val="1900"/>
              <a:buFont typeface="Arial"/>
              <a:buChar char="•"/>
            </a:pPr>
            <a:r>
              <a:rPr b="0" i="0" lang="en" sz="1900" u="none" cap="none" strike="noStrike">
                <a:solidFill>
                  <a:schemeClr val="dk1"/>
                </a:solidFill>
                <a:latin typeface="Gill Sans"/>
                <a:ea typeface="Gill Sans"/>
                <a:cs typeface="Gill Sans"/>
                <a:sym typeface="Gill Sans"/>
              </a:rPr>
              <a:t>Housing Problems</a:t>
            </a:r>
            <a:endParaRPr/>
          </a:p>
          <a:p>
            <a:pPr indent="-169862" lvl="1" marL="512762" marR="0" rtl="0" algn="l">
              <a:lnSpc>
                <a:spcPct val="70000"/>
              </a:lnSpc>
              <a:spcBef>
                <a:spcPts val="400"/>
              </a:spcBef>
              <a:spcAft>
                <a:spcPts val="0"/>
              </a:spcAft>
              <a:buClr>
                <a:schemeClr val="dk1"/>
              </a:buClr>
              <a:buSzPts val="1700"/>
              <a:buFont typeface="Arial"/>
              <a:buChar char="•"/>
            </a:pPr>
            <a:r>
              <a:rPr b="0" i="0" lang="en" sz="1700" u="none" cap="none" strike="noStrike">
                <a:solidFill>
                  <a:schemeClr val="dk1"/>
                </a:solidFill>
                <a:latin typeface="Gill Sans"/>
                <a:ea typeface="Gill Sans"/>
                <a:cs typeface="Gill Sans"/>
                <a:sym typeface="Gill Sans"/>
              </a:rPr>
              <a:t>Homelessness by ICD-10 code</a:t>
            </a:r>
            <a:endParaRPr/>
          </a:p>
          <a:p>
            <a:pPr indent="-169862" lvl="1" marL="512762" marR="0" rtl="0" algn="l">
              <a:lnSpc>
                <a:spcPct val="70000"/>
              </a:lnSpc>
              <a:spcBef>
                <a:spcPts val="400"/>
              </a:spcBef>
              <a:spcAft>
                <a:spcPts val="0"/>
              </a:spcAft>
              <a:buClr>
                <a:schemeClr val="dk1"/>
              </a:buClr>
              <a:buSzPts val="1700"/>
              <a:buFont typeface="Arial"/>
              <a:buChar char="•"/>
            </a:pPr>
            <a:r>
              <a:rPr b="0" i="0" lang="en" sz="1700" u="none" cap="none" strike="noStrike">
                <a:solidFill>
                  <a:schemeClr val="dk1"/>
                </a:solidFill>
                <a:latin typeface="Gill Sans"/>
                <a:ea typeface="Gill Sans"/>
                <a:cs typeface="Gill Sans"/>
                <a:sym typeface="Gill Sans"/>
              </a:rPr>
              <a:t>Housing instability (&gt;3 addresses)</a:t>
            </a:r>
            <a:endParaRPr/>
          </a:p>
          <a:p>
            <a:pPr indent="-61912" lvl="0" marL="169862" marR="0" rtl="0" algn="l">
              <a:lnSpc>
                <a:spcPct val="90000"/>
              </a:lnSpc>
              <a:spcBef>
                <a:spcPts val="750"/>
              </a:spcBef>
              <a:spcAft>
                <a:spcPts val="0"/>
              </a:spcAft>
              <a:buClr>
                <a:schemeClr val="dk1"/>
              </a:buClr>
              <a:buSzPts val="1700"/>
              <a:buFont typeface="Arial"/>
              <a:buNone/>
            </a:pPr>
            <a:r>
              <a:t/>
            </a:r>
            <a:endParaRPr b="0" i="0" sz="1700" u="none" cap="none" strike="noStrike">
              <a:solidFill>
                <a:schemeClr val="dk1"/>
              </a:solidFill>
              <a:latin typeface="Gill Sans"/>
              <a:ea typeface="Gill Sans"/>
              <a:cs typeface="Gill Sans"/>
              <a:sym typeface="Gill Sans"/>
            </a:endParaRPr>
          </a:p>
        </p:txBody>
      </p:sp>
      <p:sp>
        <p:nvSpPr>
          <p:cNvPr id="434" name="Google Shape;434;p64"/>
          <p:cNvSpPr txBox="1"/>
          <p:nvPr>
            <p:ph idx="1" type="body"/>
          </p:nvPr>
        </p:nvSpPr>
        <p:spPr>
          <a:xfrm>
            <a:off x="4629150" y="755650"/>
            <a:ext cx="3887700" cy="457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70C0"/>
              </a:buClr>
              <a:buSzPts val="2100"/>
              <a:buNone/>
            </a:pPr>
            <a:r>
              <a:rPr b="1" i="0" lang="en" sz="2100" u="none">
                <a:solidFill>
                  <a:srgbClr val="0070C0"/>
                </a:solidFill>
                <a:latin typeface="Gill Sans"/>
                <a:ea typeface="Gill Sans"/>
                <a:cs typeface="Gill Sans"/>
                <a:sym typeface="Gill Sans"/>
              </a:rPr>
              <a:t>Neighborhood Stress Score</a:t>
            </a:r>
            <a:endParaRPr/>
          </a:p>
        </p:txBody>
      </p:sp>
      <p:sp>
        <p:nvSpPr>
          <p:cNvPr id="435" name="Google Shape;435;p64"/>
          <p:cNvSpPr txBox="1"/>
          <p:nvPr>
            <p:ph idx="2" type="body"/>
          </p:nvPr>
        </p:nvSpPr>
        <p:spPr>
          <a:xfrm>
            <a:off x="4629150" y="1238250"/>
            <a:ext cx="4248000" cy="3241800"/>
          </a:xfrm>
          <a:prstGeom prst="rect">
            <a:avLst/>
          </a:prstGeom>
          <a:noFill/>
          <a:ln>
            <a:noFill/>
          </a:ln>
        </p:spPr>
        <p:txBody>
          <a:bodyPr anchorCtr="0" anchor="t" bIns="45700" lIns="91425" spcFirstLastPara="1" rIns="91425" wrap="square" tIns="45700">
            <a:noAutofit/>
          </a:bodyPr>
          <a:lstStyle/>
          <a:p>
            <a:pPr indent="-169862" lvl="0" marL="169862" marR="0" rtl="0" algn="l">
              <a:lnSpc>
                <a:spcPct val="70000"/>
              </a:lnSpc>
              <a:spcBef>
                <a:spcPts val="0"/>
              </a:spcBef>
              <a:spcAft>
                <a:spcPts val="0"/>
              </a:spcAft>
              <a:buClr>
                <a:schemeClr val="dk1"/>
              </a:buClr>
              <a:buSzPts val="1700"/>
              <a:buFont typeface="Arial"/>
              <a:buChar char="•"/>
            </a:pPr>
            <a:r>
              <a:rPr b="0" i="0" lang="en" sz="1700" u="none">
                <a:solidFill>
                  <a:schemeClr val="dk1"/>
                </a:solidFill>
                <a:latin typeface="Gill Sans"/>
                <a:ea typeface="Gill Sans"/>
                <a:cs typeface="Gill Sans"/>
                <a:sym typeface="Gill Sans"/>
              </a:rPr>
              <a:t>A measure of “economic stress” summarizing 7 census variables:</a:t>
            </a:r>
            <a:endParaRPr b="0" i="0" sz="600" u="none">
              <a:solidFill>
                <a:schemeClr val="dk1"/>
              </a:solidFill>
              <a:latin typeface="Gill Sans"/>
              <a:ea typeface="Gill Sans"/>
              <a:cs typeface="Gill Sans"/>
              <a:sym typeface="Gill Sans"/>
            </a:endParaRPr>
          </a:p>
          <a:p>
            <a:pPr indent="0" lvl="1" marL="300037" marR="0" rtl="0" algn="l">
              <a:lnSpc>
                <a:spcPct val="70000"/>
              </a:lnSpc>
              <a:spcBef>
                <a:spcPts val="800"/>
              </a:spcBef>
              <a:spcAft>
                <a:spcPts val="0"/>
              </a:spcAft>
              <a:buClr>
                <a:schemeClr val="dk1"/>
              </a:buClr>
              <a:buSzPts val="1700"/>
              <a:buFont typeface="Arial"/>
              <a:buNone/>
            </a:pPr>
            <a:r>
              <a:rPr b="0" i="0" lang="en" sz="1700" u="none" cap="none" strike="noStrike">
                <a:solidFill>
                  <a:schemeClr val="dk1"/>
                </a:solidFill>
                <a:latin typeface="Gill Sans"/>
                <a:ea typeface="Gill Sans"/>
                <a:cs typeface="Gill Sans"/>
                <a:sym typeface="Gill Sans"/>
              </a:rPr>
              <a:t>- % of families with incomes &lt; 100% of FPL </a:t>
            </a:r>
            <a:endParaRPr/>
          </a:p>
          <a:p>
            <a:pPr indent="0" lvl="1" marL="300037" marR="0" rtl="0" algn="l">
              <a:lnSpc>
                <a:spcPct val="70000"/>
              </a:lnSpc>
              <a:spcBef>
                <a:spcPts val="800"/>
              </a:spcBef>
              <a:spcAft>
                <a:spcPts val="0"/>
              </a:spcAft>
              <a:buClr>
                <a:schemeClr val="dk1"/>
              </a:buClr>
              <a:buSzPts val="1700"/>
              <a:buFont typeface="Arial"/>
              <a:buNone/>
            </a:pPr>
            <a:r>
              <a:rPr b="0" i="0" lang="en" sz="1700" u="none" cap="none" strike="noStrike">
                <a:solidFill>
                  <a:schemeClr val="dk1"/>
                </a:solidFill>
                <a:latin typeface="Gill Sans"/>
                <a:ea typeface="Gill Sans"/>
                <a:cs typeface="Gill Sans"/>
                <a:sym typeface="Gill Sans"/>
              </a:rPr>
              <a:t>- % &lt; 200% of FPL </a:t>
            </a:r>
            <a:endParaRPr/>
          </a:p>
          <a:p>
            <a:pPr indent="0" lvl="1" marL="300037" marR="0" rtl="0" algn="l">
              <a:lnSpc>
                <a:spcPct val="70000"/>
              </a:lnSpc>
              <a:spcBef>
                <a:spcPts val="800"/>
              </a:spcBef>
              <a:spcAft>
                <a:spcPts val="0"/>
              </a:spcAft>
              <a:buClr>
                <a:schemeClr val="dk1"/>
              </a:buClr>
              <a:buSzPts val="1700"/>
              <a:buFont typeface="Arial"/>
              <a:buNone/>
            </a:pPr>
            <a:r>
              <a:rPr b="0" i="0" lang="en" sz="1700" u="none" cap="none" strike="noStrike">
                <a:solidFill>
                  <a:schemeClr val="dk1"/>
                </a:solidFill>
                <a:latin typeface="Gill Sans"/>
                <a:ea typeface="Gill Sans"/>
                <a:cs typeface="Gill Sans"/>
                <a:sym typeface="Gill Sans"/>
              </a:rPr>
              <a:t>- % of adults who are unemployed </a:t>
            </a:r>
            <a:endParaRPr/>
          </a:p>
          <a:p>
            <a:pPr indent="0" lvl="1" marL="300037" marR="0" rtl="0" algn="l">
              <a:lnSpc>
                <a:spcPct val="70000"/>
              </a:lnSpc>
              <a:spcBef>
                <a:spcPts val="800"/>
              </a:spcBef>
              <a:spcAft>
                <a:spcPts val="0"/>
              </a:spcAft>
              <a:buClr>
                <a:schemeClr val="dk1"/>
              </a:buClr>
              <a:buSzPts val="1700"/>
              <a:buFont typeface="Arial"/>
              <a:buNone/>
            </a:pPr>
            <a:r>
              <a:rPr b="0" i="0" lang="en" sz="1700" u="none" cap="none" strike="noStrike">
                <a:solidFill>
                  <a:schemeClr val="dk1"/>
                </a:solidFill>
                <a:latin typeface="Gill Sans"/>
                <a:ea typeface="Gill Sans"/>
                <a:cs typeface="Gill Sans"/>
                <a:sym typeface="Gill Sans"/>
              </a:rPr>
              <a:t>- % of households receiving public assistance </a:t>
            </a:r>
            <a:endParaRPr/>
          </a:p>
          <a:p>
            <a:pPr indent="0" lvl="1" marL="300037" marR="0" rtl="0" algn="l">
              <a:lnSpc>
                <a:spcPct val="70000"/>
              </a:lnSpc>
              <a:spcBef>
                <a:spcPts val="800"/>
              </a:spcBef>
              <a:spcAft>
                <a:spcPts val="0"/>
              </a:spcAft>
              <a:buClr>
                <a:schemeClr val="dk1"/>
              </a:buClr>
              <a:buSzPts val="1700"/>
              <a:buFont typeface="Arial"/>
              <a:buNone/>
            </a:pPr>
            <a:r>
              <a:rPr b="0" i="0" lang="en" sz="1700" u="none" cap="none" strike="noStrike">
                <a:solidFill>
                  <a:schemeClr val="dk1"/>
                </a:solidFill>
                <a:latin typeface="Gill Sans"/>
                <a:ea typeface="Gill Sans"/>
                <a:cs typeface="Gill Sans"/>
                <a:sym typeface="Gill Sans"/>
              </a:rPr>
              <a:t>- % of households with no car</a:t>
            </a:r>
            <a:endParaRPr/>
          </a:p>
          <a:p>
            <a:pPr indent="0" lvl="1" marL="300037" marR="0" rtl="0" algn="l">
              <a:lnSpc>
                <a:spcPct val="70000"/>
              </a:lnSpc>
              <a:spcBef>
                <a:spcPts val="800"/>
              </a:spcBef>
              <a:spcAft>
                <a:spcPts val="0"/>
              </a:spcAft>
              <a:buClr>
                <a:schemeClr val="dk1"/>
              </a:buClr>
              <a:buSzPts val="1700"/>
              <a:buFont typeface="Arial"/>
              <a:buNone/>
            </a:pPr>
            <a:r>
              <a:rPr b="0" i="0" lang="en" sz="1700" u="none" cap="none" strike="noStrike">
                <a:solidFill>
                  <a:schemeClr val="dk1"/>
                </a:solidFill>
                <a:latin typeface="Gill Sans"/>
                <a:ea typeface="Gill Sans"/>
                <a:cs typeface="Gill Sans"/>
                <a:sym typeface="Gill Sans"/>
              </a:rPr>
              <a:t>- % of single parent households</a:t>
            </a:r>
            <a:endParaRPr/>
          </a:p>
          <a:p>
            <a:pPr indent="0" lvl="1" marL="300037" marR="0" rtl="0" algn="l">
              <a:lnSpc>
                <a:spcPct val="70000"/>
              </a:lnSpc>
              <a:spcBef>
                <a:spcPts val="800"/>
              </a:spcBef>
              <a:spcAft>
                <a:spcPts val="0"/>
              </a:spcAft>
              <a:buClr>
                <a:schemeClr val="dk1"/>
              </a:buClr>
              <a:buSzPts val="1700"/>
              <a:buFont typeface="Arial"/>
              <a:buNone/>
            </a:pPr>
            <a:r>
              <a:rPr b="0" i="0" lang="en" sz="1700" u="none" cap="none" strike="noStrike">
                <a:solidFill>
                  <a:schemeClr val="dk1"/>
                </a:solidFill>
                <a:latin typeface="Gill Sans"/>
                <a:ea typeface="Gill Sans"/>
                <a:cs typeface="Gill Sans"/>
                <a:sym typeface="Gill Sans"/>
              </a:rPr>
              <a:t>- % of people </a:t>
            </a:r>
            <a:r>
              <a:rPr b="0" i="0" lang="en" sz="1700" u="sng" cap="none" strike="noStrike">
                <a:solidFill>
                  <a:schemeClr val="dk1"/>
                </a:solidFill>
                <a:latin typeface="Gill Sans"/>
                <a:ea typeface="Gill Sans"/>
                <a:cs typeface="Gill Sans"/>
                <a:sym typeface="Gill Sans"/>
              </a:rPr>
              <a:t>&gt;</a:t>
            </a:r>
            <a:r>
              <a:rPr b="0" i="0" lang="en" sz="1700" u="none" cap="none" strike="noStrike">
                <a:solidFill>
                  <a:schemeClr val="dk1"/>
                </a:solidFill>
                <a:latin typeface="Gill Sans"/>
                <a:ea typeface="Gill Sans"/>
                <a:cs typeface="Gill Sans"/>
                <a:sym typeface="Gill Sans"/>
              </a:rPr>
              <a:t>25 without a HS degree </a:t>
            </a:r>
            <a:endParaRPr/>
          </a:p>
        </p:txBody>
      </p:sp>
      <p:sp>
        <p:nvSpPr>
          <p:cNvPr id="436" name="Google Shape;436;p64"/>
          <p:cNvSpPr txBox="1"/>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900"/>
              <a:buFont typeface="Gill Sans"/>
              <a:buNone/>
            </a:pPr>
            <a:fld id="{00000000-1234-1234-1234-123412341234}" type="slidenum">
              <a:rPr b="0" i="0" lang="en" sz="900" u="none">
                <a:solidFill>
                  <a:srgbClr val="FFFFFF"/>
                </a:solidFill>
                <a:latin typeface="Gill Sans"/>
                <a:ea typeface="Gill Sans"/>
                <a:cs typeface="Gill Sans"/>
                <a:sym typeface="Gill Sans"/>
              </a:rPr>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5"/>
          <p:cNvSpPr txBox="1"/>
          <p:nvPr>
            <p:ph type="title"/>
          </p:nvPr>
        </p:nvSpPr>
        <p:spPr>
          <a:xfrm>
            <a:off x="628650" y="274637"/>
            <a:ext cx="8262900" cy="595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700"/>
              <a:buFont typeface="Gill Sans"/>
              <a:buNone/>
            </a:pPr>
            <a:r>
              <a:rPr b="0" i="0" lang="en" sz="2700" u="none">
                <a:solidFill>
                  <a:schemeClr val="dk1"/>
                </a:solidFill>
                <a:latin typeface="Gill Sans"/>
                <a:ea typeface="Gill Sans"/>
                <a:cs typeface="Gill Sans"/>
                <a:sym typeface="Gill Sans"/>
              </a:rPr>
              <a:t>Observed/Expected </a:t>
            </a:r>
            <a:r>
              <a:rPr b="0" i="0" lang="en" sz="2700" u="sng">
                <a:solidFill>
                  <a:schemeClr val="dk1"/>
                </a:solidFill>
                <a:latin typeface="Gill Sans"/>
                <a:ea typeface="Gill Sans"/>
                <a:cs typeface="Gill Sans"/>
                <a:sym typeface="Gill Sans"/>
              </a:rPr>
              <a:t>Costs</a:t>
            </a:r>
            <a:r>
              <a:rPr b="0" i="0" lang="en" sz="2700" u="none">
                <a:solidFill>
                  <a:schemeClr val="dk1"/>
                </a:solidFill>
                <a:latin typeface="Gill Sans"/>
                <a:ea typeface="Gill Sans"/>
                <a:cs typeface="Gill Sans"/>
                <a:sym typeface="Gill Sans"/>
              </a:rPr>
              <a:t> without Adjustment for SDH</a:t>
            </a:r>
            <a:endParaRPr/>
          </a:p>
        </p:txBody>
      </p:sp>
      <p:sp>
        <p:nvSpPr>
          <p:cNvPr id="442" name="Google Shape;442;p65"/>
          <p:cNvSpPr txBox="1"/>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900"/>
              <a:buFont typeface="Gill Sans"/>
              <a:buNone/>
            </a:pPr>
            <a:fld id="{00000000-1234-1234-1234-123412341234}" type="slidenum">
              <a:rPr b="0" i="0" lang="en" sz="900" u="none">
                <a:solidFill>
                  <a:srgbClr val="FFFFFF"/>
                </a:solidFill>
                <a:latin typeface="Gill Sans"/>
                <a:ea typeface="Gill Sans"/>
                <a:cs typeface="Gill Sans"/>
                <a:sym typeface="Gill Sans"/>
              </a:rPr>
              <a:t>‹#›</a:t>
            </a:fld>
            <a:endParaRPr/>
          </a:p>
        </p:txBody>
      </p:sp>
      <p:pic>
        <p:nvPicPr>
          <p:cNvPr id="443" name="Google Shape;443;p65"/>
          <p:cNvPicPr preferRelativeResize="0"/>
          <p:nvPr/>
        </p:nvPicPr>
        <p:blipFill rotWithShape="1">
          <a:blip r:embed="rId3">
            <a:alphaModFix/>
          </a:blip>
          <a:srcRect b="0" l="0" r="0" t="0"/>
          <a:stretch/>
        </p:blipFill>
        <p:spPr>
          <a:xfrm>
            <a:off x="384175" y="877887"/>
            <a:ext cx="8510700" cy="3638400"/>
          </a:xfrm>
          <a:prstGeom prst="rect">
            <a:avLst/>
          </a:prstGeom>
          <a:noFill/>
          <a:ln>
            <a:noFill/>
          </a:ln>
        </p:spPr>
      </p:pic>
      <p:cxnSp>
        <p:nvCxnSpPr>
          <p:cNvPr id="444" name="Google Shape;444;p65"/>
          <p:cNvCxnSpPr/>
          <p:nvPr/>
        </p:nvCxnSpPr>
        <p:spPr>
          <a:xfrm>
            <a:off x="962025" y="2424112"/>
            <a:ext cx="7826400" cy="0"/>
          </a:xfrm>
          <a:prstGeom prst="straightConnector1">
            <a:avLst/>
          </a:prstGeom>
          <a:noFill/>
          <a:ln cap="flat" cmpd="sng" w="38100">
            <a:solidFill>
              <a:schemeClr val="dk1"/>
            </a:solidFill>
            <a:prstDash val="solid"/>
            <a:miter lim="800000"/>
            <a:headEnd len="med" w="med" type="none"/>
            <a:tailEnd len="med" w="med" type="none"/>
          </a:ln>
        </p:spPr>
      </p:cxnSp>
      <p:sp>
        <p:nvSpPr>
          <p:cNvPr id="445" name="Google Shape;445;p65"/>
          <p:cNvSpPr txBox="1"/>
          <p:nvPr/>
        </p:nvSpPr>
        <p:spPr>
          <a:xfrm>
            <a:off x="1822450" y="1249362"/>
            <a:ext cx="1963800" cy="7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$4320 underpayment per person on a $6,000 budget</a:t>
            </a:r>
            <a:endParaRPr/>
          </a:p>
        </p:txBody>
      </p:sp>
      <p:sp>
        <p:nvSpPr>
          <p:cNvPr id="446" name="Google Shape;446;p65"/>
          <p:cNvSpPr txBox="1"/>
          <p:nvPr/>
        </p:nvSpPr>
        <p:spPr>
          <a:xfrm>
            <a:off x="1352550" y="1387475"/>
            <a:ext cx="352500" cy="1025400"/>
          </a:xfrm>
          <a:prstGeom prst="rect">
            <a:avLst/>
          </a:prstGeom>
          <a:solidFill>
            <a:srgbClr val="C00000"/>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47" name="Google Shape;447;p65"/>
          <p:cNvSpPr txBox="1"/>
          <p:nvPr/>
        </p:nvSpPr>
        <p:spPr>
          <a:xfrm>
            <a:off x="4706937" y="2309812"/>
            <a:ext cx="350700" cy="87300"/>
          </a:xfrm>
          <a:prstGeom prst="rect">
            <a:avLst/>
          </a:prstGeom>
          <a:solidFill>
            <a:srgbClr val="C00000"/>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48" name="Google Shape;448;p65"/>
          <p:cNvSpPr txBox="1"/>
          <p:nvPr/>
        </p:nvSpPr>
        <p:spPr>
          <a:xfrm>
            <a:off x="4295775" y="1225550"/>
            <a:ext cx="1865400" cy="7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$420 underpayment per person on a $6,000 budget</a:t>
            </a:r>
            <a:endParaRPr/>
          </a:p>
        </p:txBody>
      </p:sp>
      <p:cxnSp>
        <p:nvCxnSpPr>
          <p:cNvPr id="449" name="Google Shape;449;p65"/>
          <p:cNvCxnSpPr/>
          <p:nvPr/>
        </p:nvCxnSpPr>
        <p:spPr>
          <a:xfrm flipH="1">
            <a:off x="5051537" y="2035175"/>
            <a:ext cx="176100" cy="271500"/>
          </a:xfrm>
          <a:prstGeom prst="straightConnector1">
            <a:avLst/>
          </a:prstGeom>
          <a:noFill/>
          <a:ln cap="flat" cmpd="sng" w="38100">
            <a:solidFill>
              <a:schemeClr val="dk1"/>
            </a:solidFill>
            <a:prstDash val="solid"/>
            <a:miter lim="800000"/>
            <a:headEnd len="med" w="med" type="none"/>
            <a:tailEnd len="med" w="med" type="none"/>
          </a:ln>
        </p:spPr>
      </p:cxnSp>
      <p:sp>
        <p:nvSpPr>
          <p:cNvPr id="450" name="Google Shape;450;p65"/>
          <p:cNvSpPr txBox="1"/>
          <p:nvPr/>
        </p:nvSpPr>
        <p:spPr>
          <a:xfrm>
            <a:off x="6424612" y="1298575"/>
            <a:ext cx="1865400" cy="7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$660 underpayment per person on a $6,000 budget</a:t>
            </a:r>
            <a:endParaRPr/>
          </a:p>
        </p:txBody>
      </p:sp>
      <p:cxnSp>
        <p:nvCxnSpPr>
          <p:cNvPr id="451" name="Google Shape;451;p65"/>
          <p:cNvCxnSpPr/>
          <p:nvPr/>
        </p:nvCxnSpPr>
        <p:spPr>
          <a:xfrm flipH="1">
            <a:off x="7310549" y="2035175"/>
            <a:ext cx="176100" cy="271500"/>
          </a:xfrm>
          <a:prstGeom prst="straightConnector1">
            <a:avLst/>
          </a:prstGeom>
          <a:noFill/>
          <a:ln cap="flat" cmpd="sng" w="38100">
            <a:solidFill>
              <a:schemeClr val="dk1"/>
            </a:solidFill>
            <a:prstDash val="solid"/>
            <a:miter lim="800000"/>
            <a:headEnd len="med" w="med" type="none"/>
            <a:tailEnd len="med" w="med" type="none"/>
          </a:ln>
        </p:spPr>
      </p:cxnSp>
      <p:sp>
        <p:nvSpPr>
          <p:cNvPr id="452" name="Google Shape;452;p65"/>
          <p:cNvSpPr txBox="1"/>
          <p:nvPr/>
        </p:nvSpPr>
        <p:spPr>
          <a:xfrm>
            <a:off x="6935787" y="2244725"/>
            <a:ext cx="352500" cy="152400"/>
          </a:xfrm>
          <a:prstGeom prst="rect">
            <a:avLst/>
          </a:prstGeom>
          <a:solidFill>
            <a:srgbClr val="C00000"/>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53" name="Google Shape;453;p65"/>
          <p:cNvSpPr txBox="1"/>
          <p:nvPr/>
        </p:nvSpPr>
        <p:spPr>
          <a:xfrm>
            <a:off x="450850" y="4816475"/>
            <a:ext cx="88200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Gill Sans"/>
              <a:buNone/>
            </a:pPr>
            <a:r>
              <a:rPr b="0" baseline="30000" i="0" lang="en" sz="1000" u="none">
                <a:solidFill>
                  <a:srgbClr val="FFFFFF"/>
                </a:solidFill>
                <a:latin typeface="Gill Sans"/>
                <a:ea typeface="Gill Sans"/>
                <a:cs typeface="Gill Sans"/>
                <a:sym typeface="Gill Sans"/>
              </a:rPr>
              <a:t>Ash AS, Mick EO, Ellis RP, Kiefe CI, Allison JJ, Clark MA. Social Determinants of Health in Managed Care Payment Formulas. JAMA Intern Med. 2017 Oct 1;177(10):1424-1430. </a:t>
            </a:r>
            <a:endParaRPr/>
          </a:p>
        </p:txBody>
      </p:sp>
      <p:sp>
        <p:nvSpPr>
          <p:cNvPr id="454" name="Google Shape;454;p65"/>
          <p:cNvSpPr txBox="1"/>
          <p:nvPr/>
        </p:nvSpPr>
        <p:spPr>
          <a:xfrm>
            <a:off x="8048625" y="2300287"/>
            <a:ext cx="352500" cy="106500"/>
          </a:xfrm>
          <a:prstGeom prst="rect">
            <a:avLst/>
          </a:prstGeom>
          <a:solidFill>
            <a:srgbClr val="C00000"/>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6"/>
          <p:cNvSpPr txBox="1"/>
          <p:nvPr>
            <p:ph type="title"/>
          </p:nvPr>
        </p:nvSpPr>
        <p:spPr>
          <a:xfrm>
            <a:off x="628650" y="138112"/>
            <a:ext cx="7886700" cy="595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700"/>
              <a:buFont typeface="Gill Sans"/>
              <a:buNone/>
            </a:pPr>
            <a:r>
              <a:rPr b="0" i="0" lang="en" sz="2700" u="none">
                <a:solidFill>
                  <a:schemeClr val="dk1"/>
                </a:solidFill>
                <a:latin typeface="Gill Sans"/>
                <a:ea typeface="Gill Sans"/>
                <a:cs typeface="Gill Sans"/>
                <a:sym typeface="Gill Sans"/>
              </a:rPr>
              <a:t>Incorporating SDH Variables into Payment Formulas</a:t>
            </a:r>
            <a:endParaRPr/>
          </a:p>
        </p:txBody>
      </p:sp>
      <p:sp>
        <p:nvSpPr>
          <p:cNvPr id="460" name="Google Shape;460;p66"/>
          <p:cNvSpPr txBox="1"/>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900"/>
              <a:buFont typeface="Gill Sans"/>
              <a:buNone/>
            </a:pPr>
            <a:fld id="{00000000-1234-1234-1234-123412341234}" type="slidenum">
              <a:rPr b="0" i="0" lang="en" sz="900" u="none">
                <a:solidFill>
                  <a:srgbClr val="FFFFFF"/>
                </a:solidFill>
                <a:latin typeface="Gill Sans"/>
                <a:ea typeface="Gill Sans"/>
                <a:cs typeface="Gill Sans"/>
                <a:sym typeface="Gill Sans"/>
              </a:rPr>
              <a:t>‹#›</a:t>
            </a:fld>
            <a:endParaRPr/>
          </a:p>
        </p:txBody>
      </p:sp>
      <p:pic>
        <p:nvPicPr>
          <p:cNvPr id="461" name="Google Shape;461;p66"/>
          <p:cNvPicPr preferRelativeResize="0"/>
          <p:nvPr>
            <p:ph idx="1" type="body"/>
          </p:nvPr>
        </p:nvPicPr>
        <p:blipFill rotWithShape="1">
          <a:blip r:embed="rId3">
            <a:alphaModFix/>
          </a:blip>
          <a:srcRect b="0" l="0" r="0" t="0"/>
          <a:stretch/>
        </p:blipFill>
        <p:spPr>
          <a:xfrm>
            <a:off x="628650" y="654050"/>
            <a:ext cx="6561000" cy="3835500"/>
          </a:xfrm>
          <a:prstGeom prst="rect">
            <a:avLst/>
          </a:prstGeom>
          <a:noFill/>
          <a:ln>
            <a:noFill/>
          </a:ln>
        </p:spPr>
      </p:pic>
      <p:sp>
        <p:nvSpPr>
          <p:cNvPr id="462" name="Google Shape;462;p66"/>
          <p:cNvSpPr txBox="1"/>
          <p:nvPr/>
        </p:nvSpPr>
        <p:spPr>
          <a:xfrm>
            <a:off x="6259512" y="3392487"/>
            <a:ext cx="2685900" cy="11304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*Diagnosis based risk adjustment underpredicted costs for those in the most stressed quintile of neighborhood stress by $130 per-member per-year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7"/>
          <p:cNvSpPr txBox="1"/>
          <p:nvPr>
            <p:ph type="title"/>
          </p:nvPr>
        </p:nvSpPr>
        <p:spPr>
          <a:xfrm>
            <a:off x="628650" y="274637"/>
            <a:ext cx="7886700" cy="595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700"/>
              <a:buFont typeface="Gill Sans"/>
              <a:buNone/>
            </a:pPr>
            <a:r>
              <a:rPr b="0" i="0" lang="en" sz="2700" u="none">
                <a:solidFill>
                  <a:schemeClr val="dk1"/>
                </a:solidFill>
                <a:latin typeface="Gill Sans"/>
                <a:ea typeface="Gill Sans"/>
                <a:cs typeface="Gill Sans"/>
                <a:sym typeface="Gill Sans"/>
              </a:rPr>
              <a:t>The Massachusetts DSRIP Program</a:t>
            </a:r>
            <a:r>
              <a:rPr b="0" baseline="30000" i="0" lang="en" sz="2700" u="none">
                <a:solidFill>
                  <a:schemeClr val="dk1"/>
                </a:solidFill>
                <a:latin typeface="Gill Sans"/>
                <a:ea typeface="Gill Sans"/>
                <a:cs typeface="Gill Sans"/>
                <a:sym typeface="Gill Sans"/>
              </a:rPr>
              <a:t>1</a:t>
            </a:r>
            <a:r>
              <a:rPr b="0" i="0" lang="en" sz="2700" u="none">
                <a:solidFill>
                  <a:schemeClr val="dk1"/>
                </a:solidFill>
                <a:latin typeface="Gill Sans"/>
                <a:ea typeface="Gill Sans"/>
                <a:cs typeface="Gill Sans"/>
                <a:sym typeface="Gill Sans"/>
              </a:rPr>
              <a:t>: 2017-2022</a:t>
            </a:r>
            <a:endParaRPr/>
          </a:p>
        </p:txBody>
      </p:sp>
      <p:sp>
        <p:nvSpPr>
          <p:cNvPr id="468" name="Google Shape;468;p67"/>
          <p:cNvSpPr txBox="1"/>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900"/>
              <a:buFont typeface="Gill Sans"/>
              <a:buNone/>
            </a:pPr>
            <a:fld id="{00000000-1234-1234-1234-123412341234}" type="slidenum">
              <a:rPr b="0" i="0" lang="en" sz="900" u="none">
                <a:solidFill>
                  <a:srgbClr val="FFFFFF"/>
                </a:solidFill>
                <a:latin typeface="Gill Sans"/>
                <a:ea typeface="Gill Sans"/>
                <a:cs typeface="Gill Sans"/>
                <a:sym typeface="Gill Sans"/>
              </a:rPr>
              <a:t>‹#›</a:t>
            </a:fld>
            <a:endParaRPr/>
          </a:p>
        </p:txBody>
      </p:sp>
      <p:sp>
        <p:nvSpPr>
          <p:cNvPr id="469" name="Google Shape;469;p67"/>
          <p:cNvSpPr txBox="1"/>
          <p:nvPr/>
        </p:nvSpPr>
        <p:spPr>
          <a:xfrm>
            <a:off x="3608387" y="2176462"/>
            <a:ext cx="2251200" cy="471600"/>
          </a:xfrm>
          <a:prstGeom prst="rect">
            <a:avLst/>
          </a:prstGeom>
          <a:solidFill>
            <a:schemeClr val="lt2"/>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17 Medicaid ACOs</a:t>
            </a:r>
            <a:endParaRPr/>
          </a:p>
          <a:p>
            <a:pPr indent="0" lvl="0" marL="0" marR="0" rtl="0" algn="ctr">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$1.1 billion</a:t>
            </a:r>
            <a:endParaRPr/>
          </a:p>
        </p:txBody>
      </p:sp>
      <p:sp>
        <p:nvSpPr>
          <p:cNvPr id="470" name="Google Shape;470;p67"/>
          <p:cNvSpPr txBox="1"/>
          <p:nvPr/>
        </p:nvSpPr>
        <p:spPr>
          <a:xfrm>
            <a:off x="3608387" y="984250"/>
            <a:ext cx="1928700" cy="4716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$1.8 billion DSRIP funds</a:t>
            </a:r>
            <a:endParaRPr/>
          </a:p>
        </p:txBody>
      </p:sp>
      <p:cxnSp>
        <p:nvCxnSpPr>
          <p:cNvPr id="471" name="Google Shape;471;p67"/>
          <p:cNvCxnSpPr/>
          <p:nvPr/>
        </p:nvCxnSpPr>
        <p:spPr>
          <a:xfrm>
            <a:off x="5507037" y="1455737"/>
            <a:ext cx="0" cy="716100"/>
          </a:xfrm>
          <a:prstGeom prst="straightConnector1">
            <a:avLst/>
          </a:prstGeom>
          <a:noFill/>
          <a:ln cap="flat" cmpd="sng" w="38100">
            <a:solidFill>
              <a:schemeClr val="dk1"/>
            </a:solidFill>
            <a:prstDash val="solid"/>
            <a:miter lim="800000"/>
            <a:headEnd len="med" w="med" type="none"/>
            <a:tailEnd len="med" w="med" type="triangle"/>
          </a:ln>
        </p:spPr>
      </p:cxnSp>
      <p:cxnSp>
        <p:nvCxnSpPr>
          <p:cNvPr id="472" name="Google Shape;472;p67"/>
          <p:cNvCxnSpPr/>
          <p:nvPr/>
        </p:nvCxnSpPr>
        <p:spPr>
          <a:xfrm>
            <a:off x="3608387" y="1455737"/>
            <a:ext cx="0" cy="716100"/>
          </a:xfrm>
          <a:prstGeom prst="straightConnector1">
            <a:avLst/>
          </a:prstGeom>
          <a:noFill/>
          <a:ln cap="flat" cmpd="sng" w="38100">
            <a:solidFill>
              <a:schemeClr val="dk1"/>
            </a:solidFill>
            <a:prstDash val="solid"/>
            <a:miter lim="800000"/>
            <a:headEnd len="med" w="med" type="none"/>
            <a:tailEnd len="med" w="med" type="triangle"/>
          </a:ln>
        </p:spPr>
      </p:cxnSp>
      <p:sp>
        <p:nvSpPr>
          <p:cNvPr id="473" name="Google Shape;473;p67"/>
          <p:cNvSpPr txBox="1"/>
          <p:nvPr/>
        </p:nvSpPr>
        <p:spPr>
          <a:xfrm>
            <a:off x="3657600" y="1584325"/>
            <a:ext cx="12573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Startup/ongoing payments</a:t>
            </a:r>
            <a:endParaRPr/>
          </a:p>
        </p:txBody>
      </p:sp>
      <p:sp>
        <p:nvSpPr>
          <p:cNvPr id="474" name="Google Shape;474;p67"/>
          <p:cNvSpPr txBox="1"/>
          <p:nvPr/>
        </p:nvSpPr>
        <p:spPr>
          <a:xfrm>
            <a:off x="5507037" y="1679575"/>
            <a:ext cx="1276200" cy="7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Flexible services payments</a:t>
            </a:r>
            <a:endParaRPr/>
          </a:p>
        </p:txBody>
      </p:sp>
      <p:cxnSp>
        <p:nvCxnSpPr>
          <p:cNvPr id="475" name="Google Shape;475;p67"/>
          <p:cNvCxnSpPr/>
          <p:nvPr/>
        </p:nvCxnSpPr>
        <p:spPr>
          <a:xfrm>
            <a:off x="5508625" y="2647950"/>
            <a:ext cx="1500" cy="530100"/>
          </a:xfrm>
          <a:prstGeom prst="straightConnector1">
            <a:avLst/>
          </a:prstGeom>
          <a:noFill/>
          <a:ln cap="flat" cmpd="sng" w="38100">
            <a:solidFill>
              <a:schemeClr val="dk1"/>
            </a:solidFill>
            <a:prstDash val="solid"/>
            <a:miter lim="800000"/>
            <a:headEnd len="med" w="med" type="none"/>
            <a:tailEnd len="med" w="med" type="triangle"/>
          </a:ln>
        </p:spPr>
      </p:cxnSp>
      <p:sp>
        <p:nvSpPr>
          <p:cNvPr id="476" name="Google Shape;476;p67"/>
          <p:cNvSpPr txBox="1"/>
          <p:nvPr/>
        </p:nvSpPr>
        <p:spPr>
          <a:xfrm>
            <a:off x="4572000" y="3178175"/>
            <a:ext cx="1876500" cy="471600"/>
          </a:xfrm>
          <a:prstGeom prst="rect">
            <a:avLst/>
          </a:prstGeom>
          <a:solidFill>
            <a:srgbClr val="9297CF"/>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Social Service Organizations</a:t>
            </a:r>
            <a:endParaRPr/>
          </a:p>
        </p:txBody>
      </p:sp>
      <p:sp>
        <p:nvSpPr>
          <p:cNvPr id="477" name="Google Shape;477;p67"/>
          <p:cNvSpPr txBox="1"/>
          <p:nvPr/>
        </p:nvSpPr>
        <p:spPr>
          <a:xfrm>
            <a:off x="3252787" y="3941762"/>
            <a:ext cx="26067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Nutritional, housing supports to address health related social needs</a:t>
            </a:r>
            <a:endParaRPr/>
          </a:p>
        </p:txBody>
      </p:sp>
      <p:sp>
        <p:nvSpPr>
          <p:cNvPr id="478" name="Google Shape;478;p67"/>
          <p:cNvSpPr txBox="1"/>
          <p:nvPr/>
        </p:nvSpPr>
        <p:spPr>
          <a:xfrm>
            <a:off x="806450" y="2176462"/>
            <a:ext cx="2333700" cy="471600"/>
          </a:xfrm>
          <a:prstGeom prst="rect">
            <a:avLst/>
          </a:prstGeom>
          <a:solidFill>
            <a:srgbClr val="0E58C4"/>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Gill Sans"/>
              <a:buNone/>
            </a:pPr>
            <a:r>
              <a:rPr b="0" i="0" lang="en" sz="1300" u="none">
                <a:solidFill>
                  <a:srgbClr val="FFFFFF"/>
                </a:solidFill>
                <a:latin typeface="Gill Sans"/>
                <a:ea typeface="Gill Sans"/>
                <a:cs typeface="Gill Sans"/>
                <a:sym typeface="Gill Sans"/>
              </a:rPr>
              <a:t>27 Community Partners (CPs)</a:t>
            </a:r>
            <a:endParaRPr/>
          </a:p>
          <a:p>
            <a:pPr indent="0" lvl="0" marL="0" marR="0" rtl="0" algn="ctr">
              <a:lnSpc>
                <a:spcPct val="100000"/>
              </a:lnSpc>
              <a:spcBef>
                <a:spcPts val="0"/>
              </a:spcBef>
              <a:spcAft>
                <a:spcPts val="0"/>
              </a:spcAft>
              <a:buClr>
                <a:srgbClr val="FFFFFF"/>
              </a:buClr>
              <a:buSzPts val="1300"/>
              <a:buFont typeface="Gill Sans"/>
              <a:buNone/>
            </a:pPr>
            <a:r>
              <a:rPr b="0" i="0" lang="en" sz="1300" u="none">
                <a:solidFill>
                  <a:srgbClr val="FFFFFF"/>
                </a:solidFill>
                <a:latin typeface="Gill Sans"/>
                <a:ea typeface="Gill Sans"/>
                <a:cs typeface="Gill Sans"/>
                <a:sym typeface="Gill Sans"/>
              </a:rPr>
              <a:t>$547 million</a:t>
            </a:r>
            <a:endParaRPr/>
          </a:p>
        </p:txBody>
      </p:sp>
      <p:cxnSp>
        <p:nvCxnSpPr>
          <p:cNvPr id="479" name="Google Shape;479;p67"/>
          <p:cNvCxnSpPr/>
          <p:nvPr/>
        </p:nvCxnSpPr>
        <p:spPr>
          <a:xfrm flipH="1">
            <a:off x="1973387" y="1219200"/>
            <a:ext cx="1635000" cy="957300"/>
          </a:xfrm>
          <a:prstGeom prst="straightConnector1">
            <a:avLst/>
          </a:prstGeom>
          <a:noFill/>
          <a:ln cap="flat" cmpd="sng" w="38100">
            <a:solidFill>
              <a:schemeClr val="dk1"/>
            </a:solidFill>
            <a:prstDash val="solid"/>
            <a:miter lim="800000"/>
            <a:headEnd len="med" w="med" type="none"/>
            <a:tailEnd len="med" w="med" type="triangle"/>
          </a:ln>
        </p:spPr>
      </p:cxnSp>
      <p:cxnSp>
        <p:nvCxnSpPr>
          <p:cNvPr id="480" name="Google Shape;480;p67"/>
          <p:cNvCxnSpPr/>
          <p:nvPr/>
        </p:nvCxnSpPr>
        <p:spPr>
          <a:xfrm flipH="1">
            <a:off x="1053962" y="2647950"/>
            <a:ext cx="335100" cy="530100"/>
          </a:xfrm>
          <a:prstGeom prst="straightConnector1">
            <a:avLst/>
          </a:prstGeom>
          <a:noFill/>
          <a:ln cap="flat" cmpd="sng" w="38100">
            <a:solidFill>
              <a:schemeClr val="dk1"/>
            </a:solidFill>
            <a:prstDash val="solid"/>
            <a:miter lim="800000"/>
            <a:headEnd len="med" w="med" type="none"/>
            <a:tailEnd len="med" w="med" type="triangle"/>
          </a:ln>
        </p:spPr>
      </p:cxnSp>
      <p:sp>
        <p:nvSpPr>
          <p:cNvPr id="481" name="Google Shape;481;p67"/>
          <p:cNvSpPr txBox="1"/>
          <p:nvPr/>
        </p:nvSpPr>
        <p:spPr>
          <a:xfrm>
            <a:off x="454025" y="3178175"/>
            <a:ext cx="1200300" cy="471600"/>
          </a:xfrm>
          <a:prstGeom prst="rect">
            <a:avLst/>
          </a:prstGeom>
          <a:solidFill>
            <a:srgbClr val="0E58C4"/>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Gill Sans"/>
              <a:buNone/>
            </a:pPr>
            <a:r>
              <a:rPr b="0" i="0" lang="en" sz="1300" u="none">
                <a:solidFill>
                  <a:srgbClr val="FFFFFF"/>
                </a:solidFill>
                <a:latin typeface="Gill Sans"/>
                <a:ea typeface="Gill Sans"/>
                <a:cs typeface="Gill Sans"/>
                <a:sym typeface="Gill Sans"/>
              </a:rPr>
              <a:t>9 LTSS CPs</a:t>
            </a:r>
            <a:endParaRPr/>
          </a:p>
        </p:txBody>
      </p:sp>
      <p:cxnSp>
        <p:nvCxnSpPr>
          <p:cNvPr id="482" name="Google Shape;482;p67"/>
          <p:cNvCxnSpPr/>
          <p:nvPr/>
        </p:nvCxnSpPr>
        <p:spPr>
          <a:xfrm>
            <a:off x="2851150" y="2651125"/>
            <a:ext cx="339600" cy="530100"/>
          </a:xfrm>
          <a:prstGeom prst="straightConnector1">
            <a:avLst/>
          </a:prstGeom>
          <a:noFill/>
          <a:ln cap="flat" cmpd="sng" w="38100">
            <a:solidFill>
              <a:schemeClr val="dk1"/>
            </a:solidFill>
            <a:prstDash val="solid"/>
            <a:miter lim="800000"/>
            <a:headEnd len="med" w="med" type="none"/>
            <a:tailEnd len="med" w="med" type="triangle"/>
          </a:ln>
        </p:spPr>
      </p:cxnSp>
      <p:sp>
        <p:nvSpPr>
          <p:cNvPr id="483" name="Google Shape;483;p67"/>
          <p:cNvSpPr txBox="1"/>
          <p:nvPr/>
        </p:nvSpPr>
        <p:spPr>
          <a:xfrm>
            <a:off x="2590800" y="3181350"/>
            <a:ext cx="1201800" cy="471600"/>
          </a:xfrm>
          <a:prstGeom prst="rect">
            <a:avLst/>
          </a:prstGeom>
          <a:solidFill>
            <a:srgbClr val="0E58C4"/>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Gill Sans"/>
              <a:buNone/>
            </a:pPr>
            <a:r>
              <a:rPr b="0" i="0" lang="en" sz="1300" u="none">
                <a:solidFill>
                  <a:srgbClr val="FFFFFF"/>
                </a:solidFill>
                <a:latin typeface="Gill Sans"/>
                <a:ea typeface="Gill Sans"/>
                <a:cs typeface="Gill Sans"/>
                <a:sym typeface="Gill Sans"/>
              </a:rPr>
              <a:t>18 Behavioral Health CPs</a:t>
            </a:r>
            <a:endParaRPr/>
          </a:p>
        </p:txBody>
      </p:sp>
      <p:sp>
        <p:nvSpPr>
          <p:cNvPr id="484" name="Google Shape;484;p67"/>
          <p:cNvSpPr txBox="1"/>
          <p:nvPr/>
        </p:nvSpPr>
        <p:spPr>
          <a:xfrm>
            <a:off x="6634162" y="2181225"/>
            <a:ext cx="2252700" cy="473100"/>
          </a:xfrm>
          <a:prstGeom prst="rect">
            <a:avLst/>
          </a:prstGeom>
          <a:solidFill>
            <a:schemeClr val="accent1"/>
          </a:solidFill>
          <a:ln cap="flat" cmpd="sng" w="12700">
            <a:solidFill>
              <a:srgbClr val="3449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00"/>
              <a:buFont typeface="Gill Sans"/>
              <a:buNone/>
            </a:pPr>
            <a:r>
              <a:rPr b="0" i="0" lang="en" sz="1300" u="none">
                <a:solidFill>
                  <a:srgbClr val="FFFFFF"/>
                </a:solidFill>
                <a:latin typeface="Gill Sans"/>
                <a:ea typeface="Gill Sans"/>
                <a:cs typeface="Gill Sans"/>
                <a:sym typeface="Gill Sans"/>
              </a:rPr>
              <a:t>Statewide Investments</a:t>
            </a:r>
            <a:endParaRPr/>
          </a:p>
          <a:p>
            <a:pPr indent="0" lvl="0" marL="0" marR="0" rtl="0" algn="ctr">
              <a:lnSpc>
                <a:spcPct val="100000"/>
              </a:lnSpc>
              <a:spcBef>
                <a:spcPts val="0"/>
              </a:spcBef>
              <a:spcAft>
                <a:spcPts val="0"/>
              </a:spcAft>
              <a:buClr>
                <a:srgbClr val="FFFFFF"/>
              </a:buClr>
              <a:buSzPts val="1300"/>
              <a:buFont typeface="Gill Sans"/>
              <a:buNone/>
            </a:pPr>
            <a:r>
              <a:rPr b="0" i="0" lang="en" sz="1300" u="none">
                <a:solidFill>
                  <a:srgbClr val="FFFFFF"/>
                </a:solidFill>
                <a:latin typeface="Gill Sans"/>
                <a:ea typeface="Gill Sans"/>
                <a:cs typeface="Gill Sans"/>
                <a:sym typeface="Gill Sans"/>
              </a:rPr>
              <a:t>$115 million</a:t>
            </a:r>
            <a:endParaRPr/>
          </a:p>
        </p:txBody>
      </p:sp>
      <p:cxnSp>
        <p:nvCxnSpPr>
          <p:cNvPr id="485" name="Google Shape;485;p67"/>
          <p:cNvCxnSpPr/>
          <p:nvPr/>
        </p:nvCxnSpPr>
        <p:spPr>
          <a:xfrm>
            <a:off x="5527675" y="1204912"/>
            <a:ext cx="3359100" cy="976200"/>
          </a:xfrm>
          <a:prstGeom prst="straightConnector1">
            <a:avLst/>
          </a:prstGeom>
          <a:noFill/>
          <a:ln cap="flat" cmpd="sng" w="38100">
            <a:solidFill>
              <a:schemeClr val="dk1"/>
            </a:solidFill>
            <a:prstDash val="solid"/>
            <a:miter lim="800000"/>
            <a:headEnd len="med" w="med" type="none"/>
            <a:tailEnd len="med" w="med" type="triangle"/>
          </a:ln>
        </p:spPr>
      </p:cxnSp>
      <p:cxnSp>
        <p:nvCxnSpPr>
          <p:cNvPr id="486" name="Google Shape;486;p67"/>
          <p:cNvCxnSpPr/>
          <p:nvPr/>
        </p:nvCxnSpPr>
        <p:spPr>
          <a:xfrm flipH="1">
            <a:off x="4556250" y="3654425"/>
            <a:ext cx="949200" cy="287400"/>
          </a:xfrm>
          <a:prstGeom prst="straightConnector1">
            <a:avLst/>
          </a:prstGeom>
          <a:noFill/>
          <a:ln cap="flat" cmpd="sng" w="38100">
            <a:solidFill>
              <a:schemeClr val="dk1"/>
            </a:solidFill>
            <a:prstDash val="solid"/>
            <a:miter lim="800000"/>
            <a:headEnd len="med" w="med" type="none"/>
            <a:tailEnd len="med" w="med" type="triangle"/>
          </a:ln>
        </p:spPr>
      </p:cxnSp>
      <p:cxnSp>
        <p:nvCxnSpPr>
          <p:cNvPr id="487" name="Google Shape;487;p67"/>
          <p:cNvCxnSpPr/>
          <p:nvPr/>
        </p:nvCxnSpPr>
        <p:spPr>
          <a:xfrm flipH="1">
            <a:off x="4156125" y="2647950"/>
            <a:ext cx="577800" cy="1293900"/>
          </a:xfrm>
          <a:prstGeom prst="straightConnector1">
            <a:avLst/>
          </a:prstGeom>
          <a:noFill/>
          <a:ln cap="flat" cmpd="sng" w="38100">
            <a:solidFill>
              <a:schemeClr val="dk1"/>
            </a:solidFill>
            <a:prstDash val="solid"/>
            <a:miter lim="800000"/>
            <a:headEnd len="med" w="med" type="none"/>
            <a:tailEnd len="med" w="med" type="triangle"/>
          </a:ln>
        </p:spPr>
      </p:cxnSp>
      <p:sp>
        <p:nvSpPr>
          <p:cNvPr id="488" name="Google Shape;488;p67"/>
          <p:cNvSpPr txBox="1"/>
          <p:nvPr/>
        </p:nvSpPr>
        <p:spPr>
          <a:xfrm>
            <a:off x="5537200" y="2681287"/>
            <a:ext cx="1274700" cy="7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Flexible services payments</a:t>
            </a:r>
            <a:endParaRPr/>
          </a:p>
        </p:txBody>
      </p:sp>
      <p:sp>
        <p:nvSpPr>
          <p:cNvPr id="489" name="Google Shape;489;p67"/>
          <p:cNvSpPr txBox="1"/>
          <p:nvPr/>
        </p:nvSpPr>
        <p:spPr>
          <a:xfrm>
            <a:off x="612775" y="3941762"/>
            <a:ext cx="26067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Gill Sans"/>
              <a:buNone/>
            </a:pPr>
            <a:r>
              <a:rPr b="0" i="0" lang="en" sz="1300" u="none">
                <a:solidFill>
                  <a:srgbClr val="000000"/>
                </a:solidFill>
                <a:latin typeface="Gill Sans"/>
                <a:ea typeface="Gill Sans"/>
                <a:cs typeface="Gill Sans"/>
                <a:sym typeface="Gill Sans"/>
              </a:rPr>
              <a:t>Care planning, care coordination for members with complex needs</a:t>
            </a:r>
            <a:endParaRPr/>
          </a:p>
        </p:txBody>
      </p:sp>
      <p:cxnSp>
        <p:nvCxnSpPr>
          <p:cNvPr id="490" name="Google Shape;490;p67"/>
          <p:cNvCxnSpPr/>
          <p:nvPr/>
        </p:nvCxnSpPr>
        <p:spPr>
          <a:xfrm flipH="1">
            <a:off x="1916174" y="3652837"/>
            <a:ext cx="1274700" cy="288900"/>
          </a:xfrm>
          <a:prstGeom prst="straightConnector1">
            <a:avLst/>
          </a:prstGeom>
          <a:noFill/>
          <a:ln cap="flat" cmpd="sng" w="38100">
            <a:solidFill>
              <a:schemeClr val="dk1"/>
            </a:solidFill>
            <a:prstDash val="solid"/>
            <a:miter lim="800000"/>
            <a:headEnd len="med" w="med" type="none"/>
            <a:tailEnd len="med" w="med" type="triangle"/>
          </a:ln>
        </p:spPr>
      </p:cxnSp>
      <p:cxnSp>
        <p:nvCxnSpPr>
          <p:cNvPr id="491" name="Google Shape;491;p67"/>
          <p:cNvCxnSpPr/>
          <p:nvPr/>
        </p:nvCxnSpPr>
        <p:spPr>
          <a:xfrm>
            <a:off x="1054100" y="3649662"/>
            <a:ext cx="861900" cy="292200"/>
          </a:xfrm>
          <a:prstGeom prst="straightConnector1">
            <a:avLst/>
          </a:prstGeom>
          <a:noFill/>
          <a:ln cap="flat" cmpd="sng" w="38100">
            <a:solidFill>
              <a:schemeClr val="dk1"/>
            </a:solidFill>
            <a:prstDash val="solid"/>
            <a:miter lim="800000"/>
            <a:headEnd len="med" w="med" type="none"/>
            <a:tailEnd len="med" w="med" type="triangle"/>
          </a:ln>
        </p:spPr>
      </p:cxnSp>
      <p:sp>
        <p:nvSpPr>
          <p:cNvPr id="492" name="Google Shape;492;p67"/>
          <p:cNvSpPr txBox="1"/>
          <p:nvPr/>
        </p:nvSpPr>
        <p:spPr>
          <a:xfrm>
            <a:off x="288925" y="4833937"/>
            <a:ext cx="8045400" cy="36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Gill Sans"/>
              <a:buNone/>
            </a:pPr>
            <a:r>
              <a:rPr b="0" baseline="30000" i="0" lang="en" sz="1000" u="none">
                <a:solidFill>
                  <a:srgbClr val="FFFFFF"/>
                </a:solidFill>
                <a:latin typeface="Gill Sans"/>
                <a:ea typeface="Gill Sans"/>
                <a:cs typeface="Gill Sans"/>
                <a:sym typeface="Gill Sans"/>
              </a:rPr>
              <a:t>1Massachusetts DSRIP Protocol. Accessed 05/30/2019. https://www.medicaid.gov/Medicaid-CHIP-Program-Information/By-Topics/Waivers/1115/downloads/ma/MassHealth/ma-masshealth-appvd-dsrip-prtcl-20190408.pdf</a:t>
            </a:r>
            <a:endParaRPr/>
          </a:p>
        </p:txBody>
      </p:sp>
      <p:cxnSp>
        <p:nvCxnSpPr>
          <p:cNvPr id="493" name="Google Shape;493;p67"/>
          <p:cNvCxnSpPr/>
          <p:nvPr/>
        </p:nvCxnSpPr>
        <p:spPr>
          <a:xfrm>
            <a:off x="3140075" y="2413000"/>
            <a:ext cx="468300" cy="0"/>
          </a:xfrm>
          <a:prstGeom prst="straightConnector1">
            <a:avLst/>
          </a:prstGeom>
          <a:noFill/>
          <a:ln cap="flat" cmpd="sng" w="38100">
            <a:solidFill>
              <a:schemeClr val="dk1"/>
            </a:solidFill>
            <a:prstDash val="solid"/>
            <a:miter lim="800000"/>
            <a:headEnd len="med" w="med" type="triangle"/>
            <a:tailEnd len="med" w="med"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8"/>
          <p:cNvSpPr txBox="1"/>
          <p:nvPr>
            <p:ph type="title"/>
          </p:nvPr>
        </p:nvSpPr>
        <p:spPr>
          <a:xfrm>
            <a:off x="628650" y="101600"/>
            <a:ext cx="8363100" cy="498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700"/>
              <a:buFont typeface="Gill Sans"/>
              <a:buNone/>
            </a:pPr>
            <a:r>
              <a:rPr b="0" i="0" lang="en" sz="2700" u="sng">
                <a:solidFill>
                  <a:schemeClr val="dk1"/>
                </a:solidFill>
                <a:latin typeface="Gill Sans"/>
                <a:ea typeface="Gill Sans"/>
                <a:cs typeface="Gill Sans"/>
                <a:sym typeface="Gill Sans"/>
              </a:rPr>
              <a:t>Target Sites of Action</a:t>
            </a:r>
            <a:r>
              <a:rPr b="0" i="0" lang="en" sz="2700" u="none">
                <a:solidFill>
                  <a:schemeClr val="dk1"/>
                </a:solidFill>
                <a:latin typeface="Gill Sans"/>
                <a:ea typeface="Gill Sans"/>
                <a:cs typeface="Gill Sans"/>
                <a:sym typeface="Gill Sans"/>
              </a:rPr>
              <a:t>: The Massachusetts DSRIP Program</a:t>
            </a:r>
            <a:endParaRPr/>
          </a:p>
        </p:txBody>
      </p:sp>
      <p:pic>
        <p:nvPicPr>
          <p:cNvPr id="499" name="Google Shape;499;p68"/>
          <p:cNvPicPr preferRelativeResize="0"/>
          <p:nvPr>
            <p:ph idx="1" type="body"/>
          </p:nvPr>
        </p:nvPicPr>
        <p:blipFill rotWithShape="1">
          <a:blip r:embed="rId3">
            <a:alphaModFix/>
          </a:blip>
          <a:srcRect b="0" l="0" r="0" t="0"/>
          <a:stretch/>
        </p:blipFill>
        <p:spPr>
          <a:xfrm>
            <a:off x="381000" y="608012"/>
            <a:ext cx="4579800" cy="3927600"/>
          </a:xfrm>
          <a:prstGeom prst="rect">
            <a:avLst/>
          </a:prstGeom>
          <a:noFill/>
          <a:ln>
            <a:noFill/>
          </a:ln>
        </p:spPr>
      </p:pic>
      <p:sp>
        <p:nvSpPr>
          <p:cNvPr id="500" name="Google Shape;500;p68"/>
          <p:cNvSpPr txBox="1"/>
          <p:nvPr/>
        </p:nvSpPr>
        <p:spPr>
          <a:xfrm>
            <a:off x="6457950" y="4767262"/>
            <a:ext cx="2057400" cy="27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900"/>
              <a:buFont typeface="Gill Sans"/>
              <a:buNone/>
            </a:pPr>
            <a:fld id="{00000000-1234-1234-1234-123412341234}" type="slidenum">
              <a:rPr b="0" i="0" lang="en" sz="900" u="none">
                <a:solidFill>
                  <a:srgbClr val="FFFFFF"/>
                </a:solidFill>
                <a:latin typeface="Gill Sans"/>
                <a:ea typeface="Gill Sans"/>
                <a:cs typeface="Gill Sans"/>
                <a:sym typeface="Gill Sans"/>
              </a:rPr>
              <a:t>‹#›</a:t>
            </a:fld>
            <a:endParaRPr/>
          </a:p>
        </p:txBody>
      </p:sp>
      <p:sp>
        <p:nvSpPr>
          <p:cNvPr id="501" name="Google Shape;501;p68"/>
          <p:cNvSpPr txBox="1"/>
          <p:nvPr/>
        </p:nvSpPr>
        <p:spPr>
          <a:xfrm>
            <a:off x="6335712" y="889000"/>
            <a:ext cx="2600400" cy="646200"/>
          </a:xfrm>
          <a:prstGeom prst="rect">
            <a:avLst/>
          </a:prstGeom>
          <a:noFill/>
          <a:ln cap="flat" cmpd="sng" w="38100">
            <a:solidFill>
              <a:srgbClr val="5C64B7"/>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Gill Sans"/>
              <a:buNone/>
            </a:pPr>
            <a:r>
              <a:rPr b="0" i="0" lang="en" sz="1800" u="none">
                <a:solidFill>
                  <a:srgbClr val="000000"/>
                </a:solidFill>
                <a:latin typeface="Gill Sans"/>
                <a:ea typeface="Gill Sans"/>
                <a:cs typeface="Gill Sans"/>
                <a:sym typeface="Gill Sans"/>
              </a:rPr>
              <a:t>Reduced exposure to poor housing &amp; nutrition</a:t>
            </a:r>
            <a:endParaRPr/>
          </a:p>
        </p:txBody>
      </p:sp>
      <p:cxnSp>
        <p:nvCxnSpPr>
          <p:cNvPr id="502" name="Google Shape;502;p68"/>
          <p:cNvCxnSpPr/>
          <p:nvPr/>
        </p:nvCxnSpPr>
        <p:spPr>
          <a:xfrm flipH="1">
            <a:off x="4960812" y="1211262"/>
            <a:ext cx="1374900" cy="866700"/>
          </a:xfrm>
          <a:prstGeom prst="straightConnector1">
            <a:avLst/>
          </a:prstGeom>
          <a:noFill/>
          <a:ln cap="flat" cmpd="sng" w="38100">
            <a:solidFill>
              <a:schemeClr val="accent1"/>
            </a:solidFill>
            <a:prstDash val="solid"/>
            <a:miter lim="800000"/>
            <a:headEnd len="med" w="med" type="none"/>
            <a:tailEnd len="med" w="med" type="triangle"/>
          </a:ln>
        </p:spPr>
      </p:cxnSp>
      <p:sp>
        <p:nvSpPr>
          <p:cNvPr id="503" name="Google Shape;503;p68"/>
          <p:cNvSpPr txBox="1"/>
          <p:nvPr/>
        </p:nvSpPr>
        <p:spPr>
          <a:xfrm>
            <a:off x="6067425" y="2035175"/>
            <a:ext cx="2865300" cy="1200300"/>
          </a:xfrm>
          <a:prstGeom prst="rect">
            <a:avLst/>
          </a:prstGeom>
          <a:noFill/>
          <a:ln cap="flat" cmpd="sng" w="38100">
            <a:solidFill>
              <a:srgbClr val="5C64B7"/>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Gill Sans"/>
              <a:buNone/>
            </a:pPr>
            <a:r>
              <a:rPr b="0" i="0" lang="en" sz="1800" u="none">
                <a:solidFill>
                  <a:srgbClr val="000000"/>
                </a:solidFill>
                <a:latin typeface="Gill Sans"/>
                <a:ea typeface="Gill Sans"/>
                <a:cs typeface="Gill Sans"/>
                <a:sym typeface="Gill Sans"/>
              </a:rPr>
              <a:t>Intersectoral integration, increased safety net workforce, population health management</a:t>
            </a:r>
            <a:endParaRPr/>
          </a:p>
        </p:txBody>
      </p:sp>
      <p:cxnSp>
        <p:nvCxnSpPr>
          <p:cNvPr id="504" name="Google Shape;504;p68"/>
          <p:cNvCxnSpPr/>
          <p:nvPr/>
        </p:nvCxnSpPr>
        <p:spPr>
          <a:xfrm flipH="1">
            <a:off x="4911825" y="2635250"/>
            <a:ext cx="1155600" cy="155700"/>
          </a:xfrm>
          <a:prstGeom prst="straightConnector1">
            <a:avLst/>
          </a:prstGeom>
          <a:noFill/>
          <a:ln cap="flat" cmpd="sng" w="38100">
            <a:solidFill>
              <a:schemeClr val="accent1"/>
            </a:solidFill>
            <a:prstDash val="solid"/>
            <a:miter lim="800000"/>
            <a:headEnd len="med" w="med" type="none"/>
            <a:tailEnd len="med" w="med" type="triangle"/>
          </a:ln>
        </p:spPr>
      </p:cxnSp>
      <p:sp>
        <p:nvSpPr>
          <p:cNvPr id="505" name="Google Shape;505;p68"/>
          <p:cNvSpPr txBox="1"/>
          <p:nvPr/>
        </p:nvSpPr>
        <p:spPr>
          <a:xfrm>
            <a:off x="2555875" y="968375"/>
            <a:ext cx="1171500" cy="300000"/>
          </a:xfrm>
          <a:prstGeom prst="rect">
            <a:avLst/>
          </a:prstGeom>
          <a:noFill/>
          <a:ln cap="flat" cmpd="sng" w="38100">
            <a:solidFill>
              <a:srgbClr val="5C64B7"/>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506" name="Google Shape;506;p68"/>
          <p:cNvSpPr txBox="1"/>
          <p:nvPr/>
        </p:nvSpPr>
        <p:spPr>
          <a:xfrm>
            <a:off x="6113462" y="3529012"/>
            <a:ext cx="2819400" cy="922200"/>
          </a:xfrm>
          <a:prstGeom prst="rect">
            <a:avLst/>
          </a:prstGeom>
          <a:noFill/>
          <a:ln cap="flat" cmpd="sng" w="38100">
            <a:solidFill>
              <a:srgbClr val="5C64B7"/>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Gill Sans"/>
              <a:buNone/>
            </a:pPr>
            <a:r>
              <a:rPr b="0" i="0" lang="en" sz="1800" u="none">
                <a:solidFill>
                  <a:srgbClr val="000000"/>
                </a:solidFill>
                <a:latin typeface="Gill Sans"/>
                <a:ea typeface="Gill Sans"/>
                <a:cs typeface="Gill Sans"/>
                <a:sym typeface="Gill Sans"/>
              </a:rPr>
              <a:t>Improved identification and tracking of SDH needs, evidence generation</a:t>
            </a:r>
            <a:endParaRPr/>
          </a:p>
        </p:txBody>
      </p:sp>
      <p:cxnSp>
        <p:nvCxnSpPr>
          <p:cNvPr id="507" name="Google Shape;507;p68"/>
          <p:cNvCxnSpPr/>
          <p:nvPr/>
        </p:nvCxnSpPr>
        <p:spPr>
          <a:xfrm rot="10800000">
            <a:off x="4935662" y="3905175"/>
            <a:ext cx="1177800" cy="85800"/>
          </a:xfrm>
          <a:prstGeom prst="straightConnector1">
            <a:avLst/>
          </a:prstGeom>
          <a:noFill/>
          <a:ln cap="flat" cmpd="sng" w="38100">
            <a:solidFill>
              <a:schemeClr val="accent1"/>
            </a:solidFill>
            <a:prstDash val="solid"/>
            <a:miter lim="800000"/>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Short</a:t>
            </a:r>
            <a:r>
              <a:rPr lang="en"/>
              <a:t> Break</a:t>
            </a:r>
            <a:endParaRPr/>
          </a:p>
          <a:p>
            <a:pPr indent="0" lvl="0" marL="0" rtl="0" algn="l">
              <a:spcBef>
                <a:spcPts val="0"/>
              </a:spcBef>
              <a:spcAft>
                <a:spcPts val="0"/>
              </a:spcAft>
              <a:buNone/>
            </a:pPr>
            <a:r>
              <a:t/>
            </a:r>
            <a:endParaRPr b="0" sz="800">
              <a:solidFill>
                <a:srgbClr val="666666"/>
              </a:solidFill>
            </a:endParaRPr>
          </a:p>
          <a:p>
            <a:pPr indent="0" lvl="0" marL="0" rtl="0" algn="l">
              <a:spcBef>
                <a:spcPts val="0"/>
              </a:spcBef>
              <a:spcAft>
                <a:spcPts val="0"/>
              </a:spcAft>
              <a:buNone/>
            </a:pPr>
            <a:r>
              <a:t/>
            </a:r>
            <a:endParaRPr b="0" sz="1800">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Takeaways</a:t>
            </a:r>
            <a:endParaRPr/>
          </a:p>
        </p:txBody>
      </p:sp>
      <p:sp>
        <p:nvSpPr>
          <p:cNvPr id="145" name="Google Shape;145;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the end of the workshop we will have:</a:t>
            </a:r>
            <a:endParaRPr/>
          </a:p>
          <a:p>
            <a:pPr indent="-342900" lvl="0" marL="457200" rtl="0" algn="l">
              <a:spcBef>
                <a:spcPts val="1600"/>
              </a:spcBef>
              <a:spcAft>
                <a:spcPts val="0"/>
              </a:spcAft>
              <a:buSzPts val="1800"/>
              <a:buChar char="●"/>
            </a:pPr>
            <a:r>
              <a:rPr lang="en"/>
              <a:t>An organized list of drivers we must consider as we test design a future state to account for social risk in CMS payments</a:t>
            </a:r>
            <a:br>
              <a:rPr lang="en"/>
            </a:br>
            <a:endParaRPr/>
          </a:p>
          <a:p>
            <a:pPr indent="-342900" lvl="0" marL="457200" rtl="0" algn="l">
              <a:spcBef>
                <a:spcPts val="0"/>
              </a:spcBef>
              <a:spcAft>
                <a:spcPts val="0"/>
              </a:spcAft>
              <a:buSzPts val="1800"/>
              <a:buChar char="●"/>
            </a:pPr>
            <a:r>
              <a:rPr lang="en"/>
              <a:t>Tested a variety of future states and selected one we feel is most reasonable as a group</a:t>
            </a:r>
            <a:br>
              <a:rPr lang="en"/>
            </a:br>
            <a:endParaRPr/>
          </a:p>
          <a:p>
            <a:pPr indent="-342900" lvl="0" marL="457200" rtl="0" algn="l">
              <a:spcBef>
                <a:spcPts val="0"/>
              </a:spcBef>
              <a:spcAft>
                <a:spcPts val="0"/>
              </a:spcAft>
              <a:buSzPts val="1800"/>
              <a:buChar char="●"/>
            </a:pPr>
            <a:r>
              <a:rPr lang="en"/>
              <a:t>A action plan for how to pursue this future state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Small Group Exercise</a:t>
            </a:r>
            <a:br>
              <a:rPr lang="en"/>
            </a:br>
            <a:endParaRPr sz="800"/>
          </a:p>
          <a:p>
            <a:pPr indent="0" lvl="0" marL="0" rtl="0" algn="ctr">
              <a:spcBef>
                <a:spcPts val="0"/>
              </a:spcBef>
              <a:spcAft>
                <a:spcPts val="0"/>
              </a:spcAft>
              <a:buNone/>
            </a:pPr>
            <a:r>
              <a:rPr b="0" lang="en" sz="1800">
                <a:solidFill>
                  <a:srgbClr val="666666"/>
                </a:solidFill>
              </a:rPr>
              <a:t>Thinking Through and Mapping Drivers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Driver?</a:t>
            </a:r>
            <a:endParaRPr/>
          </a:p>
        </p:txBody>
      </p:sp>
      <p:sp>
        <p:nvSpPr>
          <p:cNvPr id="523" name="Google Shape;523;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D</a:t>
            </a:r>
            <a:r>
              <a:rPr lang="en"/>
              <a:t>rivers are the p</a:t>
            </a:r>
            <a:r>
              <a:rPr lang="en"/>
              <a:t>olitical</a:t>
            </a:r>
            <a:r>
              <a:rPr lang="en"/>
              <a:t>, e</a:t>
            </a:r>
            <a:r>
              <a:rPr lang="en"/>
              <a:t>conomic</a:t>
            </a:r>
            <a:r>
              <a:rPr lang="en"/>
              <a:t>, s</a:t>
            </a:r>
            <a:r>
              <a:rPr lang="en"/>
              <a:t>ocietal</a:t>
            </a:r>
            <a:r>
              <a:rPr lang="en"/>
              <a:t>, t</a:t>
            </a:r>
            <a:r>
              <a:rPr lang="en"/>
              <a:t>echnological</a:t>
            </a:r>
            <a:r>
              <a:rPr lang="en"/>
              <a:t>, l</a:t>
            </a:r>
            <a:r>
              <a:rPr lang="en"/>
              <a:t>egislative</a:t>
            </a:r>
            <a:r>
              <a:rPr lang="en"/>
              <a:t> and e</a:t>
            </a:r>
            <a:r>
              <a:rPr lang="en"/>
              <a:t>nvironmental</a:t>
            </a:r>
            <a:r>
              <a:rPr lang="en"/>
              <a:t> (PESTLE) factors that are shaping the future of a policy area.</a:t>
            </a:r>
            <a:endParaRPr/>
          </a:p>
          <a:p>
            <a:pPr indent="0" lvl="0" marL="0" rtl="0" algn="l">
              <a:lnSpc>
                <a:spcPct val="150000"/>
              </a:lnSpc>
              <a:spcBef>
                <a:spcPts val="1600"/>
              </a:spcBef>
              <a:spcAft>
                <a:spcPts val="0"/>
              </a:spcAft>
              <a:buNone/>
            </a:pPr>
            <a:r>
              <a:rPr i="1" lang="en"/>
              <a:t>For example:</a:t>
            </a:r>
            <a:endParaRPr i="1"/>
          </a:p>
          <a:p>
            <a:pPr indent="-342900" lvl="0" marL="457200" rtl="0" algn="l">
              <a:lnSpc>
                <a:spcPct val="150000"/>
              </a:lnSpc>
              <a:spcBef>
                <a:spcPts val="1600"/>
              </a:spcBef>
              <a:spcAft>
                <a:spcPts val="0"/>
              </a:spcAft>
              <a:buSzPts val="1800"/>
              <a:buChar char="●"/>
            </a:pPr>
            <a:r>
              <a:rPr lang="en"/>
              <a:t>Political: Medicare age eligibility potentially decreasing</a:t>
            </a:r>
            <a:endParaRPr/>
          </a:p>
          <a:p>
            <a:pPr indent="-342900" lvl="0" marL="457200" rtl="0" algn="l">
              <a:lnSpc>
                <a:spcPct val="150000"/>
              </a:lnSpc>
              <a:spcBef>
                <a:spcPts val="0"/>
              </a:spcBef>
              <a:spcAft>
                <a:spcPts val="0"/>
              </a:spcAft>
              <a:buSzPts val="1800"/>
              <a:buChar char="●"/>
            </a:pPr>
            <a:r>
              <a:rPr lang="en"/>
              <a:t>Environmental: Increased effects of global warming</a:t>
            </a:r>
            <a:endParaRPr/>
          </a:p>
          <a:p>
            <a:pPr indent="-342900" lvl="0" marL="457200" rtl="0" algn="l">
              <a:lnSpc>
                <a:spcPct val="150000"/>
              </a:lnSpc>
              <a:spcBef>
                <a:spcPts val="0"/>
              </a:spcBef>
              <a:spcAft>
                <a:spcPts val="0"/>
              </a:spcAft>
              <a:buSzPts val="1800"/>
              <a:buChar char="●"/>
            </a:pPr>
            <a:r>
              <a:rPr lang="en"/>
              <a:t>Technological: Uptake in telehealth</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Breakdown</a:t>
            </a:r>
            <a:endParaRPr/>
          </a:p>
        </p:txBody>
      </p:sp>
      <p:sp>
        <p:nvSpPr>
          <p:cNvPr id="529" name="Google Shape;529;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Sort into breakout rooms with facilitators  (1 minute)</a:t>
            </a:r>
            <a:br>
              <a:rPr lang="en"/>
            </a:br>
            <a:endParaRPr/>
          </a:p>
          <a:p>
            <a:pPr indent="-342900" lvl="0" marL="457200" rtl="0" algn="l">
              <a:spcBef>
                <a:spcPts val="0"/>
              </a:spcBef>
              <a:spcAft>
                <a:spcPts val="0"/>
              </a:spcAft>
              <a:buSzPts val="1800"/>
              <a:buChar char="●"/>
            </a:pPr>
            <a:r>
              <a:rPr lang="en"/>
              <a:t>Generate a list of relevant drivers with your group (~20 minutes)</a:t>
            </a:r>
            <a:br>
              <a:rPr lang="en"/>
            </a:br>
            <a:endParaRPr/>
          </a:p>
          <a:p>
            <a:pPr indent="-342900" lvl="0" marL="457200" rtl="0" algn="l">
              <a:spcBef>
                <a:spcPts val="0"/>
              </a:spcBef>
              <a:spcAft>
                <a:spcPts val="0"/>
              </a:spcAft>
              <a:buSzPts val="1800"/>
              <a:buChar char="●"/>
            </a:pPr>
            <a:r>
              <a:rPr lang="en"/>
              <a:t>Map those drivers onto a matrix to think through importance and predictability of those drivers (~25 minutes)</a:t>
            </a:r>
            <a:br>
              <a:rPr lang="en"/>
            </a:br>
            <a:endParaRPr/>
          </a:p>
          <a:p>
            <a:pPr indent="-342900" lvl="0" marL="457200" rtl="0" algn="l">
              <a:spcBef>
                <a:spcPts val="0"/>
              </a:spcBef>
              <a:spcAft>
                <a:spcPts val="0"/>
              </a:spcAft>
              <a:buSzPts val="1800"/>
              <a:buChar char="●"/>
            </a:pPr>
            <a:r>
              <a:rPr lang="en"/>
              <a:t>We will come back together as a group to share and refine to build a master matrix (~40 minutes)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1</a:t>
            </a:r>
            <a:endParaRPr/>
          </a:p>
          <a:p>
            <a:pPr indent="0" lvl="0" marL="0" rtl="0" algn="ctr">
              <a:spcBef>
                <a:spcPts val="0"/>
              </a:spcBef>
              <a:spcAft>
                <a:spcPts val="0"/>
              </a:spcAft>
              <a:buNone/>
            </a:pPr>
            <a:r>
              <a:rPr lang="en"/>
              <a:t>Facilitator</a:t>
            </a:r>
            <a:r>
              <a:rPr lang="en"/>
              <a:t>: Bob</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Activity Goal</a:t>
            </a:r>
            <a:endParaRPr/>
          </a:p>
        </p:txBody>
      </p:sp>
      <p:sp>
        <p:nvSpPr>
          <p:cNvPr id="540" name="Google Shape;540;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OUR goal is to come up with as many drivers as possible. Think </a:t>
            </a:r>
            <a:r>
              <a:rPr b="1" lang="en" sz="1700"/>
              <a:t>quantity</a:t>
            </a:r>
            <a:r>
              <a:rPr lang="en" sz="1700"/>
              <a:t>, not quality. </a:t>
            </a:r>
            <a:endParaRPr sz="1700"/>
          </a:p>
          <a:p>
            <a:pPr indent="0" lvl="0" marL="0" rtl="0" algn="l">
              <a:spcBef>
                <a:spcPts val="1600"/>
              </a:spcBef>
              <a:spcAft>
                <a:spcPts val="1600"/>
              </a:spcAft>
              <a:buClr>
                <a:schemeClr val="dk1"/>
              </a:buClr>
              <a:buSzPts val="1100"/>
              <a:buFont typeface="Arial"/>
              <a:buNone/>
            </a:pPr>
            <a:r>
              <a:rPr lang="en" sz="1700"/>
              <a:t>There is </a:t>
            </a:r>
            <a:r>
              <a:rPr b="1" lang="en" sz="1700"/>
              <a:t>no wrong way </a:t>
            </a:r>
            <a:r>
              <a:rPr lang="en" sz="1700"/>
              <a:t>to answer. We will filter out any drivers we don’t find relevant as a group by the end of the activity.</a:t>
            </a:r>
            <a:endParaRPr sz="17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Create Your Own List</a:t>
            </a:r>
            <a:endParaRPr/>
          </a:p>
        </p:txBody>
      </p:sp>
      <p:sp>
        <p:nvSpPr>
          <p:cNvPr id="546" name="Google Shape;546;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Please t</a:t>
            </a:r>
            <a:r>
              <a:rPr b="1" lang="en" sz="1600"/>
              <a:t>ake up to 5 minutes to</a:t>
            </a:r>
            <a:r>
              <a:rPr lang="en" sz="1600"/>
              <a:t> write down as many </a:t>
            </a:r>
            <a:r>
              <a:rPr lang="en" sz="1600"/>
              <a:t>political, economic, societal, technological, legislative and environmental </a:t>
            </a:r>
            <a:r>
              <a:rPr lang="en" sz="1600"/>
              <a:t>drivers as you can </a:t>
            </a:r>
            <a:r>
              <a:rPr b="1" lang="en" sz="1600"/>
              <a:t>individually.</a:t>
            </a:r>
            <a:r>
              <a:rPr lang="en" sz="1600"/>
              <a:t> Don’t worry if you can’t come up with drivers for a category or have more in one than another.</a:t>
            </a:r>
            <a:endParaRPr sz="1600"/>
          </a:p>
          <a:p>
            <a:pPr indent="0" lvl="0" marL="0" rtl="0" algn="l">
              <a:spcBef>
                <a:spcPts val="1600"/>
              </a:spcBef>
              <a:spcAft>
                <a:spcPts val="0"/>
              </a:spcAft>
              <a:buNone/>
            </a:pPr>
            <a:r>
              <a:rPr lang="en" sz="1600"/>
              <a:t>When you are finished, </a:t>
            </a:r>
            <a:r>
              <a:rPr b="1" lang="en" sz="1600"/>
              <a:t>please send them to me through the Zoom chat </a:t>
            </a:r>
            <a:r>
              <a:rPr lang="en" sz="1600"/>
              <a:t>so we can </a:t>
            </a:r>
            <a:r>
              <a:rPr lang="en" sz="1600"/>
              <a:t>discuss</a:t>
            </a:r>
            <a:r>
              <a:rPr lang="en" sz="1600"/>
              <a:t> them in the next part of this exercise as a group.</a:t>
            </a:r>
            <a:endParaRPr sz="1600"/>
          </a:p>
          <a:p>
            <a:pPr indent="0" lvl="0" marL="0" rtl="0" algn="l">
              <a:spcBef>
                <a:spcPts val="1600"/>
              </a:spcBef>
              <a:spcAft>
                <a:spcPts val="1600"/>
              </a:spcAft>
              <a:buNone/>
            </a:pPr>
            <a:r>
              <a:rPr b="1" lang="en" sz="1500">
                <a:solidFill>
                  <a:srgbClr val="3576A4"/>
                </a:solidFill>
              </a:rPr>
              <a:t>Your answer might look something like…</a:t>
            </a:r>
            <a:br>
              <a:rPr lang="en" sz="1500">
                <a:solidFill>
                  <a:srgbClr val="3576A4"/>
                </a:solidFill>
              </a:rPr>
            </a:br>
            <a:r>
              <a:rPr lang="en" sz="1500">
                <a:solidFill>
                  <a:srgbClr val="3576A4"/>
                </a:solidFill>
              </a:rPr>
              <a:t>- </a:t>
            </a:r>
            <a:r>
              <a:rPr lang="en" sz="1500">
                <a:solidFill>
                  <a:srgbClr val="595959"/>
                </a:solidFill>
              </a:rPr>
              <a:t>Technological drivers: Telehealth increase, AI health decision-making</a:t>
            </a:r>
            <a:br>
              <a:rPr lang="en" sz="1500">
                <a:solidFill>
                  <a:srgbClr val="595959"/>
                </a:solidFill>
              </a:rPr>
            </a:br>
            <a:r>
              <a:rPr lang="en" sz="1500">
                <a:solidFill>
                  <a:srgbClr val="595959"/>
                </a:solidFill>
              </a:rPr>
              <a:t>- Societal: Low health literacy of low SES populations</a:t>
            </a:r>
            <a:br>
              <a:rPr lang="en" sz="1500">
                <a:solidFill>
                  <a:srgbClr val="595959"/>
                </a:solidFill>
              </a:rPr>
            </a:br>
            <a:r>
              <a:rPr lang="en" sz="1500">
                <a:solidFill>
                  <a:srgbClr val="595959"/>
                </a:solidFill>
              </a:rPr>
              <a:t>- Economic: High unemployment rate</a:t>
            </a:r>
            <a:endParaRPr sz="1500">
              <a:solidFill>
                <a:srgbClr val="595959"/>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Share, Review, &amp; Map as a Group</a:t>
            </a:r>
            <a:endParaRPr/>
          </a:p>
        </p:txBody>
      </p:sp>
      <p:sp>
        <p:nvSpPr>
          <p:cNvPr id="552" name="Google Shape;552;p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 a group, </a:t>
            </a:r>
            <a:r>
              <a:rPr lang="en"/>
              <a:t>let’s review all of the drivers we have compiled. We will do this on the next slide in the speaker notes.</a:t>
            </a:r>
            <a:endParaRPr/>
          </a:p>
          <a:p>
            <a:pPr indent="0" lvl="0" marL="0" rtl="0" algn="l">
              <a:spcBef>
                <a:spcPts val="1600"/>
              </a:spcBef>
              <a:spcAft>
                <a:spcPts val="1600"/>
              </a:spcAft>
              <a:buNone/>
            </a:pPr>
            <a:r>
              <a:rPr lang="en"/>
              <a:t>Once we have reviewed them, we will map them on a matrix on the slide.</a:t>
            </a:r>
            <a:endParaRPr sz="1700">
              <a:solidFill>
                <a:srgbClr val="595959"/>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7"/>
          <p:cNvSpPr txBox="1"/>
          <p:nvPr>
            <p:ph idx="1" type="body"/>
          </p:nvPr>
        </p:nvSpPr>
        <p:spPr>
          <a:xfrm>
            <a:off x="118650" y="5872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Driver Mapping, Group 1</a:t>
            </a:r>
            <a:endParaRPr sz="1400"/>
          </a:p>
        </p:txBody>
      </p:sp>
      <p:cxnSp>
        <p:nvCxnSpPr>
          <p:cNvPr id="558" name="Google Shape;558;p77"/>
          <p:cNvCxnSpPr>
            <a:stCxn id="559" idx="2"/>
            <a:endCxn id="560" idx="0"/>
          </p:cNvCxnSpPr>
          <p:nvPr/>
        </p:nvCxnSpPr>
        <p:spPr>
          <a:xfrm>
            <a:off x="4471425" y="641463"/>
            <a:ext cx="0" cy="3776700"/>
          </a:xfrm>
          <a:prstGeom prst="straightConnector1">
            <a:avLst/>
          </a:prstGeom>
          <a:noFill/>
          <a:ln cap="flat" cmpd="sng" w="19050">
            <a:solidFill>
              <a:schemeClr val="dk2"/>
            </a:solidFill>
            <a:prstDash val="solid"/>
            <a:round/>
            <a:headEnd len="med" w="med" type="none"/>
            <a:tailEnd len="med" w="med" type="none"/>
          </a:ln>
        </p:spPr>
      </p:cxnSp>
      <p:cxnSp>
        <p:nvCxnSpPr>
          <p:cNvPr id="561" name="Google Shape;561;p77"/>
          <p:cNvCxnSpPr/>
          <p:nvPr/>
        </p:nvCxnSpPr>
        <p:spPr>
          <a:xfrm>
            <a:off x="2244050" y="2430088"/>
            <a:ext cx="4399500" cy="0"/>
          </a:xfrm>
          <a:prstGeom prst="straightConnector1">
            <a:avLst/>
          </a:prstGeom>
          <a:noFill/>
          <a:ln cap="flat" cmpd="sng" w="19050">
            <a:solidFill>
              <a:schemeClr val="dk2"/>
            </a:solidFill>
            <a:prstDash val="solid"/>
            <a:round/>
            <a:headEnd len="med" w="med" type="none"/>
            <a:tailEnd len="med" w="med" type="none"/>
          </a:ln>
        </p:spPr>
      </p:cxnSp>
      <p:sp>
        <p:nvSpPr>
          <p:cNvPr id="562" name="Google Shape;562;p77"/>
          <p:cNvSpPr txBox="1"/>
          <p:nvPr/>
        </p:nvSpPr>
        <p:spPr>
          <a:xfrm>
            <a:off x="700975"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uncertain</a:t>
            </a:r>
            <a:endParaRPr sz="1200">
              <a:solidFill>
                <a:srgbClr val="980000"/>
              </a:solidFill>
            </a:endParaRPr>
          </a:p>
        </p:txBody>
      </p:sp>
      <p:sp>
        <p:nvSpPr>
          <p:cNvPr id="563" name="Google Shape;563;p77"/>
          <p:cNvSpPr txBox="1"/>
          <p:nvPr/>
        </p:nvSpPr>
        <p:spPr>
          <a:xfrm>
            <a:off x="6643550"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certain</a:t>
            </a:r>
            <a:endParaRPr sz="1200">
              <a:solidFill>
                <a:srgbClr val="980000"/>
              </a:solidFill>
            </a:endParaRPr>
          </a:p>
        </p:txBody>
      </p:sp>
      <p:sp>
        <p:nvSpPr>
          <p:cNvPr id="559" name="Google Shape;559;p77"/>
          <p:cNvSpPr txBox="1"/>
          <p:nvPr/>
        </p:nvSpPr>
        <p:spPr>
          <a:xfrm>
            <a:off x="3755025" y="8106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More important for the policy area</a:t>
            </a:r>
            <a:endParaRPr sz="1200">
              <a:solidFill>
                <a:srgbClr val="980000"/>
              </a:solidFill>
            </a:endParaRPr>
          </a:p>
        </p:txBody>
      </p:sp>
      <p:sp>
        <p:nvSpPr>
          <p:cNvPr id="560" name="Google Shape;560;p77"/>
          <p:cNvSpPr txBox="1"/>
          <p:nvPr/>
        </p:nvSpPr>
        <p:spPr>
          <a:xfrm>
            <a:off x="3755025" y="441801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Less important for the policy area</a:t>
            </a:r>
            <a:endParaRPr sz="1200">
              <a:solidFill>
                <a:srgbClr val="980000"/>
              </a:solidFill>
            </a:endParaRPr>
          </a:p>
        </p:txBody>
      </p:sp>
      <p:sp>
        <p:nvSpPr>
          <p:cNvPr id="564" name="Google Shape;564;p77"/>
          <p:cNvSpPr txBox="1"/>
          <p:nvPr/>
        </p:nvSpPr>
        <p:spPr>
          <a:xfrm>
            <a:off x="1244475" y="759013"/>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2"/>
                </a:solidFill>
                <a:latin typeface="Lora"/>
                <a:ea typeface="Lora"/>
                <a:cs typeface="Lora"/>
                <a:sym typeface="Lora"/>
              </a:rPr>
              <a:t>Redlining </a:t>
            </a:r>
            <a:endParaRPr>
              <a:latin typeface="Roboto"/>
              <a:ea typeface="Roboto"/>
              <a:cs typeface="Roboto"/>
              <a:sym typeface="Roboto"/>
            </a:endParaRPr>
          </a:p>
        </p:txBody>
      </p:sp>
      <p:sp>
        <p:nvSpPr>
          <p:cNvPr id="565" name="Google Shape;565;p77"/>
          <p:cNvSpPr txBox="1"/>
          <p:nvPr/>
        </p:nvSpPr>
        <p:spPr>
          <a:xfrm>
            <a:off x="7140150" y="777013"/>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latin typeface="Lora"/>
                <a:ea typeface="Lora"/>
                <a:cs typeface="Lora"/>
                <a:sym typeface="Lora"/>
              </a:rPr>
              <a:t>Medicaid expansion</a:t>
            </a:r>
            <a:endParaRPr sz="1200">
              <a:latin typeface="Roboto"/>
              <a:ea typeface="Roboto"/>
              <a:cs typeface="Roboto"/>
              <a:sym typeface="Roboto"/>
            </a:endParaRPr>
          </a:p>
        </p:txBody>
      </p:sp>
      <p:sp>
        <p:nvSpPr>
          <p:cNvPr id="566" name="Google Shape;566;p77"/>
          <p:cNvSpPr txBox="1"/>
          <p:nvPr/>
        </p:nvSpPr>
        <p:spPr>
          <a:xfrm>
            <a:off x="4409425" y="148947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minimum livable wage</a:t>
            </a:r>
            <a:endParaRPr sz="1300">
              <a:latin typeface="Roboto"/>
              <a:ea typeface="Roboto"/>
              <a:cs typeface="Roboto"/>
              <a:sym typeface="Roboto"/>
            </a:endParaRPr>
          </a:p>
        </p:txBody>
      </p:sp>
      <p:sp>
        <p:nvSpPr>
          <p:cNvPr id="567" name="Google Shape;567;p77"/>
          <p:cNvSpPr txBox="1"/>
          <p:nvPr/>
        </p:nvSpPr>
        <p:spPr>
          <a:xfrm>
            <a:off x="5273788" y="162475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SMI and SUD equity in care</a:t>
            </a:r>
            <a:endParaRPr sz="1000">
              <a:latin typeface="Roboto"/>
              <a:ea typeface="Roboto"/>
              <a:cs typeface="Roboto"/>
              <a:sym typeface="Roboto"/>
            </a:endParaRPr>
          </a:p>
        </p:txBody>
      </p:sp>
      <p:sp>
        <p:nvSpPr>
          <p:cNvPr id="568" name="Google Shape;568;p77"/>
          <p:cNvSpPr txBox="1"/>
          <p:nvPr/>
        </p:nvSpPr>
        <p:spPr>
          <a:xfrm>
            <a:off x="3563553" y="1702925"/>
            <a:ext cx="2016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Pay for activities that improve health of vulnerable populations (authority and incentives)</a:t>
            </a:r>
            <a:endParaRPr sz="1100">
              <a:latin typeface="Roboto"/>
              <a:ea typeface="Roboto"/>
              <a:cs typeface="Roboto"/>
              <a:sym typeface="Roboto"/>
            </a:endParaRPr>
          </a:p>
        </p:txBody>
      </p:sp>
      <p:sp>
        <p:nvSpPr>
          <p:cNvPr id="569" name="Google Shape;569;p77"/>
          <p:cNvSpPr txBox="1"/>
          <p:nvPr/>
        </p:nvSpPr>
        <p:spPr>
          <a:xfrm>
            <a:off x="6313850" y="1442463"/>
            <a:ext cx="18771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Jobs (Career ladders, CHWs, health careers)</a:t>
            </a:r>
            <a:endParaRPr sz="1100">
              <a:latin typeface="Roboto"/>
              <a:ea typeface="Roboto"/>
              <a:cs typeface="Roboto"/>
              <a:sym typeface="Roboto"/>
            </a:endParaRPr>
          </a:p>
        </p:txBody>
      </p:sp>
      <p:sp>
        <p:nvSpPr>
          <p:cNvPr id="570" name="Google Shape;570;p77"/>
          <p:cNvSpPr txBox="1"/>
          <p:nvPr/>
        </p:nvSpPr>
        <p:spPr>
          <a:xfrm>
            <a:off x="7622775" y="1193425"/>
            <a:ext cx="1638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2"/>
                </a:solidFill>
                <a:latin typeface="Lora"/>
                <a:ea typeface="Lora"/>
                <a:cs typeface="Lora"/>
                <a:sym typeface="Lora"/>
              </a:rPr>
              <a:t>CHWs; community role in care models</a:t>
            </a:r>
            <a:endParaRPr sz="1000">
              <a:latin typeface="Roboto"/>
              <a:ea typeface="Roboto"/>
              <a:cs typeface="Roboto"/>
              <a:sym typeface="Roboto"/>
            </a:endParaRPr>
          </a:p>
        </p:txBody>
      </p:sp>
      <p:sp>
        <p:nvSpPr>
          <p:cNvPr id="571" name="Google Shape;571;p77"/>
          <p:cNvSpPr txBox="1"/>
          <p:nvPr/>
        </p:nvSpPr>
        <p:spPr>
          <a:xfrm>
            <a:off x="1847300" y="1442475"/>
            <a:ext cx="1638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2"/>
                </a:solidFill>
                <a:latin typeface="Lora"/>
                <a:ea typeface="Lora"/>
                <a:cs typeface="Lora"/>
                <a:sym typeface="Lora"/>
              </a:rPr>
              <a:t>places to exercise safely</a:t>
            </a:r>
            <a:endParaRPr sz="1200">
              <a:latin typeface="Roboto"/>
              <a:ea typeface="Roboto"/>
              <a:cs typeface="Roboto"/>
              <a:sym typeface="Roboto"/>
            </a:endParaRPr>
          </a:p>
        </p:txBody>
      </p:sp>
      <p:sp>
        <p:nvSpPr>
          <p:cNvPr id="572" name="Google Shape;572;p77"/>
          <p:cNvSpPr txBox="1"/>
          <p:nvPr/>
        </p:nvSpPr>
        <p:spPr>
          <a:xfrm>
            <a:off x="3009350" y="548850"/>
            <a:ext cx="2868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latin typeface="Lora"/>
                <a:ea typeface="Lora"/>
                <a:cs typeface="Lora"/>
                <a:sym typeface="Lora"/>
              </a:rPr>
              <a:t>WIFI availability/Internet connectivity/enabling telehealth</a:t>
            </a:r>
            <a:endParaRPr sz="1100">
              <a:latin typeface="Roboto"/>
              <a:ea typeface="Roboto"/>
              <a:cs typeface="Roboto"/>
              <a:sym typeface="Roboto"/>
            </a:endParaRPr>
          </a:p>
        </p:txBody>
      </p:sp>
      <p:sp>
        <p:nvSpPr>
          <p:cNvPr id="573" name="Google Shape;573;p77"/>
          <p:cNvSpPr txBox="1"/>
          <p:nvPr/>
        </p:nvSpPr>
        <p:spPr>
          <a:xfrm>
            <a:off x="3602125" y="1061163"/>
            <a:ext cx="15666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2"/>
                </a:solidFill>
                <a:latin typeface="Lora"/>
                <a:ea typeface="Lora"/>
                <a:cs typeface="Lora"/>
                <a:sym typeface="Lora"/>
              </a:rPr>
              <a:t>Medicare for all</a:t>
            </a:r>
            <a:endParaRPr sz="1300">
              <a:latin typeface="Roboto"/>
              <a:ea typeface="Roboto"/>
              <a:cs typeface="Roboto"/>
              <a:sym typeface="Roboto"/>
            </a:endParaRPr>
          </a:p>
        </p:txBody>
      </p:sp>
      <p:sp>
        <p:nvSpPr>
          <p:cNvPr id="574" name="Google Shape;574;p77"/>
          <p:cNvSpPr txBox="1"/>
          <p:nvPr/>
        </p:nvSpPr>
        <p:spPr>
          <a:xfrm>
            <a:off x="5355300" y="1915963"/>
            <a:ext cx="3382500" cy="6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Deprivation index that suits purpose (items, geography)/algorithm bias/transparency</a:t>
            </a:r>
            <a:endParaRPr sz="1100">
              <a:latin typeface="Roboto"/>
              <a:ea typeface="Roboto"/>
              <a:cs typeface="Roboto"/>
              <a:sym typeface="Roboto"/>
            </a:endParaRPr>
          </a:p>
        </p:txBody>
      </p:sp>
      <p:sp>
        <p:nvSpPr>
          <p:cNvPr id="575" name="Google Shape;575;p77"/>
          <p:cNvSpPr txBox="1"/>
          <p:nvPr/>
        </p:nvSpPr>
        <p:spPr>
          <a:xfrm>
            <a:off x="4717625" y="256625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Immigration (inclusion)</a:t>
            </a:r>
            <a:endParaRPr sz="1000">
              <a:latin typeface="Roboto"/>
              <a:ea typeface="Roboto"/>
              <a:cs typeface="Roboto"/>
              <a:sym typeface="Roboto"/>
            </a:endParaRPr>
          </a:p>
        </p:txBody>
      </p:sp>
      <p:sp>
        <p:nvSpPr>
          <p:cNvPr id="576" name="Google Shape;576;p77"/>
          <p:cNvSpPr txBox="1"/>
          <p:nvPr/>
        </p:nvSpPr>
        <p:spPr>
          <a:xfrm>
            <a:off x="3785175" y="1356300"/>
            <a:ext cx="13725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rPr>
              <a:t>universal, excellent pre-school+.</a:t>
            </a:r>
            <a:endParaRPr sz="1200">
              <a:latin typeface="Roboto"/>
              <a:ea typeface="Roboto"/>
              <a:cs typeface="Roboto"/>
              <a:sym typeface="Roboto"/>
            </a:endParaRPr>
          </a:p>
        </p:txBody>
      </p:sp>
      <p:sp>
        <p:nvSpPr>
          <p:cNvPr id="577" name="Google Shape;577;p77"/>
          <p:cNvSpPr txBox="1"/>
          <p:nvPr/>
        </p:nvSpPr>
        <p:spPr>
          <a:xfrm>
            <a:off x="5322525" y="1184788"/>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Access to healthy food</a:t>
            </a:r>
            <a:endParaRPr sz="1100">
              <a:latin typeface="Roboto"/>
              <a:ea typeface="Roboto"/>
              <a:cs typeface="Roboto"/>
              <a:sym typeface="Roboto"/>
            </a:endParaRPr>
          </a:p>
        </p:txBody>
      </p:sp>
      <p:sp>
        <p:nvSpPr>
          <p:cNvPr id="578" name="Google Shape;578;p77"/>
          <p:cNvSpPr txBox="1"/>
          <p:nvPr/>
        </p:nvSpPr>
        <p:spPr>
          <a:xfrm>
            <a:off x="4849125" y="819400"/>
            <a:ext cx="20667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Robust technical support for model implementation</a:t>
            </a:r>
            <a:endParaRPr sz="1100">
              <a:latin typeface="Roboto"/>
              <a:ea typeface="Roboto"/>
              <a:cs typeface="Roboto"/>
              <a:sym typeface="Roboto"/>
            </a:endParaRPr>
          </a:p>
        </p:txBody>
      </p:sp>
      <p:sp>
        <p:nvSpPr>
          <p:cNvPr id="579" name="Google Shape;579;p77"/>
          <p:cNvSpPr txBox="1"/>
          <p:nvPr/>
        </p:nvSpPr>
        <p:spPr>
          <a:xfrm>
            <a:off x="5355300" y="498363"/>
            <a:ext cx="2091600" cy="2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ora"/>
                <a:ea typeface="Lora"/>
                <a:cs typeface="Lora"/>
                <a:sym typeface="Lora"/>
              </a:rPr>
              <a:t>Housing affordability/availability</a:t>
            </a:r>
            <a:endParaRPr sz="1200"/>
          </a:p>
        </p:txBody>
      </p:sp>
      <p:sp>
        <p:nvSpPr>
          <p:cNvPr id="580" name="Google Shape;580;p77"/>
          <p:cNvSpPr txBox="1"/>
          <p:nvPr/>
        </p:nvSpPr>
        <p:spPr>
          <a:xfrm>
            <a:off x="2302500" y="2720400"/>
            <a:ext cx="2016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Lora"/>
                <a:ea typeface="Lora"/>
                <a:cs typeface="Lora"/>
                <a:sym typeface="Lora"/>
              </a:rPr>
              <a:t>D</a:t>
            </a:r>
            <a:r>
              <a:rPr lang="en" sz="1100">
                <a:solidFill>
                  <a:schemeClr val="dk2"/>
                </a:solidFill>
                <a:latin typeface="Lora"/>
                <a:ea typeface="Lora"/>
                <a:cs typeface="Lora"/>
                <a:sym typeface="Lora"/>
              </a:rPr>
              <a:t>ecarceration (effective transitions, family impact pre/post incarceration)</a:t>
            </a:r>
            <a:endParaRPr sz="1000">
              <a:latin typeface="Roboto"/>
              <a:ea typeface="Roboto"/>
              <a:cs typeface="Roboto"/>
              <a:sym typeface="Roboto"/>
            </a:endParaRPr>
          </a:p>
        </p:txBody>
      </p:sp>
      <p:sp>
        <p:nvSpPr>
          <p:cNvPr id="581" name="Google Shape;581;p77"/>
          <p:cNvSpPr txBox="1"/>
          <p:nvPr/>
        </p:nvSpPr>
        <p:spPr>
          <a:xfrm>
            <a:off x="2482225" y="106117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Race relations</a:t>
            </a:r>
            <a:endParaRPr sz="1000">
              <a:latin typeface="Roboto"/>
              <a:ea typeface="Roboto"/>
              <a:cs typeface="Roboto"/>
              <a:sym typeface="Roboto"/>
            </a:endParaRPr>
          </a:p>
        </p:txBody>
      </p:sp>
      <p:sp>
        <p:nvSpPr>
          <p:cNvPr id="582" name="Google Shape;582;p77"/>
          <p:cNvSpPr txBox="1"/>
          <p:nvPr/>
        </p:nvSpPr>
        <p:spPr>
          <a:xfrm>
            <a:off x="5580450" y="2655350"/>
            <a:ext cx="22455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Teachable moment: COVID-19 outcomes, maternal mortality (and relationship to inequities)</a:t>
            </a:r>
            <a:endParaRPr sz="1000">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2</a:t>
            </a:r>
            <a:endParaRPr/>
          </a:p>
          <a:p>
            <a:pPr indent="0" lvl="0" marL="0" rtl="0" algn="ctr">
              <a:spcBef>
                <a:spcPts val="0"/>
              </a:spcBef>
              <a:spcAft>
                <a:spcPts val="0"/>
              </a:spcAft>
              <a:buNone/>
            </a:pPr>
            <a:r>
              <a:rPr lang="en"/>
              <a:t>Facilitator: Kevin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Activity Goal</a:t>
            </a:r>
            <a:endParaRPr/>
          </a:p>
        </p:txBody>
      </p:sp>
      <p:sp>
        <p:nvSpPr>
          <p:cNvPr id="593" name="Google Shape;593;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OUR goal is to come up with as many drivers as possible. Think </a:t>
            </a:r>
            <a:r>
              <a:rPr b="1" lang="en" sz="1700"/>
              <a:t>quantity</a:t>
            </a:r>
            <a:r>
              <a:rPr lang="en" sz="1700"/>
              <a:t>, not quality. </a:t>
            </a:r>
            <a:endParaRPr sz="1700"/>
          </a:p>
          <a:p>
            <a:pPr indent="0" lvl="0" marL="0" rtl="0" algn="l">
              <a:spcBef>
                <a:spcPts val="1600"/>
              </a:spcBef>
              <a:spcAft>
                <a:spcPts val="1600"/>
              </a:spcAft>
              <a:buClr>
                <a:schemeClr val="dk1"/>
              </a:buClr>
              <a:buSzPts val="1100"/>
              <a:buFont typeface="Arial"/>
              <a:buNone/>
            </a:pPr>
            <a:r>
              <a:rPr lang="en" sz="1700"/>
              <a:t>There is </a:t>
            </a:r>
            <a:r>
              <a:rPr b="1" lang="en" sz="1700"/>
              <a:t>no wrong way </a:t>
            </a:r>
            <a:r>
              <a:rPr lang="en" sz="1700"/>
              <a:t>to answer. We will filter out any drivers we don’t find relevant as a group by the end of the activity.</a:t>
            </a:r>
            <a:endParaRPr sz="1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txBox="1"/>
          <p:nvPr>
            <p:ph type="title"/>
          </p:nvPr>
        </p:nvSpPr>
        <p:spPr>
          <a:xfrm>
            <a:off x="490250" y="450150"/>
            <a:ext cx="7900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Opening Remarks</a:t>
            </a:r>
            <a:endParaRPr/>
          </a:p>
          <a:p>
            <a:pPr indent="0" lvl="0" marL="0" rtl="0" algn="l">
              <a:spcBef>
                <a:spcPts val="0"/>
              </a:spcBef>
              <a:spcAft>
                <a:spcPts val="0"/>
              </a:spcAft>
              <a:buNone/>
            </a:pPr>
            <a:r>
              <a:t/>
            </a:r>
            <a:endParaRPr b="0" sz="800">
              <a:solidFill>
                <a:srgbClr val="666666"/>
              </a:solidFill>
            </a:endParaRPr>
          </a:p>
          <a:p>
            <a:pPr indent="0" lvl="0" marL="0" rtl="0" algn="l">
              <a:spcBef>
                <a:spcPts val="0"/>
              </a:spcBef>
              <a:spcAft>
                <a:spcPts val="0"/>
              </a:spcAft>
              <a:buNone/>
            </a:pPr>
            <a:r>
              <a:rPr b="0" lang="en" sz="1800">
                <a:solidFill>
                  <a:srgbClr val="666666"/>
                </a:solidFill>
              </a:rPr>
              <a:t>Bob Phillips, MD, The Center for Professionalism &amp; Value in Health Care</a:t>
            </a:r>
            <a:endParaRPr b="0" sz="1800">
              <a:solidFill>
                <a:srgbClr val="666666"/>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Create Your Own List</a:t>
            </a:r>
            <a:endParaRPr/>
          </a:p>
        </p:txBody>
      </p:sp>
      <p:sp>
        <p:nvSpPr>
          <p:cNvPr id="599" name="Google Shape;599;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Please take up to 5 minutes to</a:t>
            </a:r>
            <a:r>
              <a:rPr lang="en" sz="1600"/>
              <a:t> write down as many political, economic, societal, technological, legislative and environmental drivers as you can </a:t>
            </a:r>
            <a:r>
              <a:rPr b="1" lang="en" sz="1600"/>
              <a:t>individually.</a:t>
            </a:r>
            <a:r>
              <a:rPr lang="en" sz="1600"/>
              <a:t> Don’t worry if you can’t come up with drivers for a category or have more in one than another.</a:t>
            </a:r>
            <a:endParaRPr sz="1600"/>
          </a:p>
          <a:p>
            <a:pPr indent="0" lvl="0" marL="0" rtl="0" algn="l">
              <a:spcBef>
                <a:spcPts val="1600"/>
              </a:spcBef>
              <a:spcAft>
                <a:spcPts val="0"/>
              </a:spcAft>
              <a:buNone/>
            </a:pPr>
            <a:r>
              <a:rPr lang="en" sz="1600"/>
              <a:t>When you are finished, </a:t>
            </a:r>
            <a:r>
              <a:rPr b="1" lang="en" sz="1600"/>
              <a:t>please send them to me through the Zoom chat </a:t>
            </a:r>
            <a:r>
              <a:rPr lang="en" sz="1600"/>
              <a:t>so we can discuss them in the next part of this exercise as a group.</a:t>
            </a:r>
            <a:endParaRPr sz="1600"/>
          </a:p>
          <a:p>
            <a:pPr indent="0" lvl="0" marL="0" rtl="0" algn="l">
              <a:spcBef>
                <a:spcPts val="1600"/>
              </a:spcBef>
              <a:spcAft>
                <a:spcPts val="1600"/>
              </a:spcAft>
              <a:buNone/>
            </a:pPr>
            <a:r>
              <a:rPr b="1" lang="en" sz="1500">
                <a:solidFill>
                  <a:srgbClr val="3576A4"/>
                </a:solidFill>
              </a:rPr>
              <a:t>Your answer might look something like…</a:t>
            </a:r>
            <a:br>
              <a:rPr lang="en" sz="1500">
                <a:solidFill>
                  <a:srgbClr val="3576A4"/>
                </a:solidFill>
              </a:rPr>
            </a:br>
            <a:r>
              <a:rPr lang="en" sz="1500">
                <a:solidFill>
                  <a:srgbClr val="3576A4"/>
                </a:solidFill>
              </a:rPr>
              <a:t>- </a:t>
            </a:r>
            <a:r>
              <a:rPr lang="en" sz="1500">
                <a:solidFill>
                  <a:srgbClr val="595959"/>
                </a:solidFill>
              </a:rPr>
              <a:t>Technological drivers: Telehealth increase, AI health decision-making</a:t>
            </a:r>
            <a:br>
              <a:rPr lang="en" sz="1500">
                <a:solidFill>
                  <a:srgbClr val="595959"/>
                </a:solidFill>
              </a:rPr>
            </a:br>
            <a:r>
              <a:rPr lang="en" sz="1500">
                <a:solidFill>
                  <a:srgbClr val="595959"/>
                </a:solidFill>
              </a:rPr>
              <a:t>- Societal: Low health literacy of low SES populations</a:t>
            </a:r>
            <a:br>
              <a:rPr lang="en" sz="1500">
                <a:solidFill>
                  <a:srgbClr val="595959"/>
                </a:solidFill>
              </a:rPr>
            </a:br>
            <a:r>
              <a:rPr lang="en" sz="1500">
                <a:solidFill>
                  <a:srgbClr val="595959"/>
                </a:solidFill>
              </a:rPr>
              <a:t>- Economic: High unemployment rate</a:t>
            </a:r>
            <a:endParaRPr sz="1500">
              <a:solidFill>
                <a:srgbClr val="595959"/>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Share, Review, &amp; Map as a Group</a:t>
            </a:r>
            <a:endParaRPr/>
          </a:p>
        </p:txBody>
      </p:sp>
      <p:sp>
        <p:nvSpPr>
          <p:cNvPr id="605" name="Google Shape;605;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 a group, </a:t>
            </a:r>
            <a:r>
              <a:rPr lang="en"/>
              <a:t>let’s review all of the drivers we have compiled. We will do this on the next slide in the speaker notes.</a:t>
            </a:r>
            <a:endParaRPr/>
          </a:p>
          <a:p>
            <a:pPr indent="0" lvl="0" marL="0" rtl="0" algn="l">
              <a:spcBef>
                <a:spcPts val="1600"/>
              </a:spcBef>
              <a:spcAft>
                <a:spcPts val="1600"/>
              </a:spcAft>
              <a:buNone/>
            </a:pPr>
            <a:r>
              <a:rPr lang="en"/>
              <a:t>Once we have reviewed them, we will map them on a matrix on the slide.</a:t>
            </a:r>
            <a:endParaRPr sz="1700">
              <a:solidFill>
                <a:srgbClr val="59595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2"/>
          <p:cNvSpPr txBox="1"/>
          <p:nvPr>
            <p:ph idx="1" type="body"/>
          </p:nvPr>
        </p:nvSpPr>
        <p:spPr>
          <a:xfrm>
            <a:off x="118650" y="5872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Driver Mapping, Group 2</a:t>
            </a:r>
            <a:endParaRPr sz="1400"/>
          </a:p>
        </p:txBody>
      </p:sp>
      <p:cxnSp>
        <p:nvCxnSpPr>
          <p:cNvPr id="611" name="Google Shape;611;p82"/>
          <p:cNvCxnSpPr>
            <a:stCxn id="612" idx="2"/>
            <a:endCxn id="613" idx="0"/>
          </p:cNvCxnSpPr>
          <p:nvPr/>
        </p:nvCxnSpPr>
        <p:spPr>
          <a:xfrm>
            <a:off x="4471425" y="641463"/>
            <a:ext cx="0" cy="3776700"/>
          </a:xfrm>
          <a:prstGeom prst="straightConnector1">
            <a:avLst/>
          </a:prstGeom>
          <a:noFill/>
          <a:ln cap="flat" cmpd="sng" w="19050">
            <a:solidFill>
              <a:schemeClr val="dk2"/>
            </a:solidFill>
            <a:prstDash val="solid"/>
            <a:round/>
            <a:headEnd len="med" w="med" type="none"/>
            <a:tailEnd len="med" w="med" type="none"/>
          </a:ln>
        </p:spPr>
      </p:cxnSp>
      <p:cxnSp>
        <p:nvCxnSpPr>
          <p:cNvPr id="614" name="Google Shape;614;p82"/>
          <p:cNvCxnSpPr/>
          <p:nvPr/>
        </p:nvCxnSpPr>
        <p:spPr>
          <a:xfrm>
            <a:off x="2244050" y="2430088"/>
            <a:ext cx="4399500" cy="0"/>
          </a:xfrm>
          <a:prstGeom prst="straightConnector1">
            <a:avLst/>
          </a:prstGeom>
          <a:noFill/>
          <a:ln cap="flat" cmpd="sng" w="19050">
            <a:solidFill>
              <a:schemeClr val="dk2"/>
            </a:solidFill>
            <a:prstDash val="solid"/>
            <a:round/>
            <a:headEnd len="med" w="med" type="none"/>
            <a:tailEnd len="med" w="med" type="none"/>
          </a:ln>
        </p:spPr>
      </p:cxnSp>
      <p:sp>
        <p:nvSpPr>
          <p:cNvPr id="615" name="Google Shape;615;p82"/>
          <p:cNvSpPr txBox="1"/>
          <p:nvPr/>
        </p:nvSpPr>
        <p:spPr>
          <a:xfrm>
            <a:off x="700975"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uncertain</a:t>
            </a:r>
            <a:endParaRPr sz="1200">
              <a:solidFill>
                <a:srgbClr val="980000"/>
              </a:solidFill>
            </a:endParaRPr>
          </a:p>
        </p:txBody>
      </p:sp>
      <p:sp>
        <p:nvSpPr>
          <p:cNvPr id="616" name="Google Shape;616;p82"/>
          <p:cNvSpPr txBox="1"/>
          <p:nvPr/>
        </p:nvSpPr>
        <p:spPr>
          <a:xfrm>
            <a:off x="6643550"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certain</a:t>
            </a:r>
            <a:endParaRPr sz="1200">
              <a:solidFill>
                <a:srgbClr val="980000"/>
              </a:solidFill>
            </a:endParaRPr>
          </a:p>
        </p:txBody>
      </p:sp>
      <p:sp>
        <p:nvSpPr>
          <p:cNvPr id="612" name="Google Shape;612;p82"/>
          <p:cNvSpPr txBox="1"/>
          <p:nvPr/>
        </p:nvSpPr>
        <p:spPr>
          <a:xfrm>
            <a:off x="3755025" y="8106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More important for the policy area</a:t>
            </a:r>
            <a:endParaRPr sz="1200">
              <a:solidFill>
                <a:srgbClr val="980000"/>
              </a:solidFill>
            </a:endParaRPr>
          </a:p>
        </p:txBody>
      </p:sp>
      <p:sp>
        <p:nvSpPr>
          <p:cNvPr id="613" name="Google Shape;613;p82"/>
          <p:cNvSpPr txBox="1"/>
          <p:nvPr/>
        </p:nvSpPr>
        <p:spPr>
          <a:xfrm>
            <a:off x="3755025" y="441801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Less important for the policy area</a:t>
            </a:r>
            <a:endParaRPr sz="1200">
              <a:solidFill>
                <a:srgbClr val="980000"/>
              </a:solidFill>
            </a:endParaRPr>
          </a:p>
        </p:txBody>
      </p:sp>
      <p:sp>
        <p:nvSpPr>
          <p:cNvPr id="617" name="Google Shape;617;p82"/>
          <p:cNvSpPr txBox="1"/>
          <p:nvPr/>
        </p:nvSpPr>
        <p:spPr>
          <a:xfrm>
            <a:off x="2305775" y="81212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Health Equity / Covid</a:t>
            </a:r>
            <a:endParaRPr sz="1200">
              <a:latin typeface="Roboto"/>
              <a:ea typeface="Roboto"/>
              <a:cs typeface="Roboto"/>
              <a:sym typeface="Roboto"/>
            </a:endParaRPr>
          </a:p>
        </p:txBody>
      </p:sp>
      <p:sp>
        <p:nvSpPr>
          <p:cNvPr id="618" name="Google Shape;618;p82"/>
          <p:cNvSpPr txBox="1"/>
          <p:nvPr/>
        </p:nvSpPr>
        <p:spPr>
          <a:xfrm>
            <a:off x="2897975" y="303355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Adjustment v. Staifying </a:t>
            </a:r>
            <a:endParaRPr sz="1200">
              <a:latin typeface="Roboto"/>
              <a:ea typeface="Roboto"/>
              <a:cs typeface="Roboto"/>
              <a:sym typeface="Roboto"/>
            </a:endParaRPr>
          </a:p>
        </p:txBody>
      </p:sp>
      <p:sp>
        <p:nvSpPr>
          <p:cNvPr id="619" name="Google Shape;619;p82"/>
          <p:cNvSpPr txBox="1"/>
          <p:nvPr/>
        </p:nvSpPr>
        <p:spPr>
          <a:xfrm>
            <a:off x="4674950" y="273685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Health Literacy</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
        <p:nvSpPr>
          <p:cNvPr id="620" name="Google Shape;620;p82"/>
          <p:cNvSpPr txBox="1"/>
          <p:nvPr/>
        </p:nvSpPr>
        <p:spPr>
          <a:xfrm>
            <a:off x="5897025" y="273685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621" name="Google Shape;621;p82"/>
          <p:cNvSpPr txBox="1"/>
          <p:nvPr/>
        </p:nvSpPr>
        <p:spPr>
          <a:xfrm>
            <a:off x="4683575" y="1742050"/>
            <a:ext cx="1576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Cultural Competency</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
        <p:nvSpPr>
          <p:cNvPr id="622" name="Google Shape;622;p82"/>
          <p:cNvSpPr txBox="1"/>
          <p:nvPr/>
        </p:nvSpPr>
        <p:spPr>
          <a:xfrm>
            <a:off x="4926825" y="74725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Lora"/>
                <a:ea typeface="Lora"/>
                <a:cs typeface="Lora"/>
                <a:sym typeface="Lora"/>
              </a:rPr>
              <a:t>Federalism</a:t>
            </a:r>
            <a:endParaRPr>
              <a:latin typeface="Roboto"/>
              <a:ea typeface="Roboto"/>
              <a:cs typeface="Roboto"/>
              <a:sym typeface="Roboto"/>
            </a:endParaRPr>
          </a:p>
        </p:txBody>
      </p:sp>
      <p:sp>
        <p:nvSpPr>
          <p:cNvPr id="623" name="Google Shape;623;p82"/>
          <p:cNvSpPr txBox="1"/>
          <p:nvPr/>
        </p:nvSpPr>
        <p:spPr>
          <a:xfrm>
            <a:off x="5794850" y="1742038"/>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Access to Care</a:t>
            </a:r>
            <a:endParaRPr sz="1200">
              <a:latin typeface="Roboto"/>
              <a:ea typeface="Roboto"/>
              <a:cs typeface="Roboto"/>
              <a:sym typeface="Roboto"/>
            </a:endParaRPr>
          </a:p>
        </p:txBody>
      </p:sp>
      <p:sp>
        <p:nvSpPr>
          <p:cNvPr id="624" name="Google Shape;624;p82"/>
          <p:cNvSpPr txBox="1"/>
          <p:nvPr/>
        </p:nvSpPr>
        <p:spPr>
          <a:xfrm>
            <a:off x="7016925" y="641475"/>
            <a:ext cx="22383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Data Standards / Interoperability / Societal </a:t>
            </a:r>
            <a:endParaRPr sz="1200">
              <a:latin typeface="Roboto"/>
              <a:ea typeface="Roboto"/>
              <a:cs typeface="Roboto"/>
              <a:sym typeface="Roboto"/>
            </a:endParaRPr>
          </a:p>
        </p:txBody>
      </p:sp>
      <p:sp>
        <p:nvSpPr>
          <p:cNvPr id="625" name="Google Shape;625;p82"/>
          <p:cNvSpPr txBox="1"/>
          <p:nvPr/>
        </p:nvSpPr>
        <p:spPr>
          <a:xfrm>
            <a:off x="7082738" y="1121563"/>
            <a:ext cx="1576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Health and Social Service FUNDING</a:t>
            </a:r>
            <a:endParaRPr sz="1200">
              <a:latin typeface="Roboto"/>
              <a:ea typeface="Roboto"/>
              <a:cs typeface="Roboto"/>
              <a:sym typeface="Roboto"/>
            </a:endParaRPr>
          </a:p>
        </p:txBody>
      </p:sp>
      <p:sp>
        <p:nvSpPr>
          <p:cNvPr id="626" name="Google Shape;626;p82"/>
          <p:cNvSpPr txBox="1"/>
          <p:nvPr/>
        </p:nvSpPr>
        <p:spPr>
          <a:xfrm>
            <a:off x="5440113" y="1244638"/>
            <a:ext cx="1576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Health and Social Service ADMIN</a:t>
            </a:r>
            <a:endParaRPr sz="1200">
              <a:latin typeface="Roboto"/>
              <a:ea typeface="Roboto"/>
              <a:cs typeface="Roboto"/>
              <a:sym typeface="Roboto"/>
            </a:endParaRPr>
          </a:p>
        </p:txBody>
      </p:sp>
      <p:sp>
        <p:nvSpPr>
          <p:cNvPr id="627" name="Google Shape;627;p82"/>
          <p:cNvSpPr txBox="1"/>
          <p:nvPr/>
        </p:nvSpPr>
        <p:spPr>
          <a:xfrm>
            <a:off x="4683575" y="1356325"/>
            <a:ext cx="7566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Funding Caps</a:t>
            </a:r>
            <a:endParaRPr sz="1200">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3</a:t>
            </a:r>
            <a:endParaRPr/>
          </a:p>
          <a:p>
            <a:pPr indent="0" lvl="0" marL="0" rtl="0" algn="ctr">
              <a:spcBef>
                <a:spcPts val="0"/>
              </a:spcBef>
              <a:spcAft>
                <a:spcPts val="0"/>
              </a:spcAft>
              <a:buNone/>
            </a:pPr>
            <a:r>
              <a:rPr lang="en"/>
              <a:t>Facilitator: Andrew</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Activity Goal</a:t>
            </a:r>
            <a:endParaRPr/>
          </a:p>
        </p:txBody>
      </p:sp>
      <p:sp>
        <p:nvSpPr>
          <p:cNvPr id="638" name="Google Shape;638;p8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OUR goal is to come up with as many drivers as possible. Think </a:t>
            </a:r>
            <a:r>
              <a:rPr b="1" lang="en" sz="1700"/>
              <a:t>quantity</a:t>
            </a:r>
            <a:r>
              <a:rPr lang="en" sz="1700"/>
              <a:t>, not quality. </a:t>
            </a:r>
            <a:endParaRPr sz="1700"/>
          </a:p>
          <a:p>
            <a:pPr indent="0" lvl="0" marL="0" rtl="0" algn="l">
              <a:spcBef>
                <a:spcPts val="1600"/>
              </a:spcBef>
              <a:spcAft>
                <a:spcPts val="1600"/>
              </a:spcAft>
              <a:buClr>
                <a:schemeClr val="dk1"/>
              </a:buClr>
              <a:buSzPts val="1100"/>
              <a:buFont typeface="Arial"/>
              <a:buNone/>
            </a:pPr>
            <a:r>
              <a:rPr lang="en" sz="1700"/>
              <a:t>There is </a:t>
            </a:r>
            <a:r>
              <a:rPr b="1" lang="en" sz="1700"/>
              <a:t>no wrong way </a:t>
            </a:r>
            <a:r>
              <a:rPr lang="en" sz="1700"/>
              <a:t>to answer. We will filter out any drivers we don’t find relevant as a group by the end of the activity.</a:t>
            </a:r>
            <a:endParaRPr sz="17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Create Your Own List</a:t>
            </a:r>
            <a:endParaRPr/>
          </a:p>
        </p:txBody>
      </p:sp>
      <p:sp>
        <p:nvSpPr>
          <p:cNvPr id="644" name="Google Shape;644;p8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Please take up to 5 minutes to</a:t>
            </a:r>
            <a:r>
              <a:rPr lang="en" sz="1600"/>
              <a:t> write down as many political, economic, societal, technological, legislative and environmental drivers as you can </a:t>
            </a:r>
            <a:r>
              <a:rPr b="1" lang="en" sz="1600"/>
              <a:t>individually.</a:t>
            </a:r>
            <a:r>
              <a:rPr lang="en" sz="1600"/>
              <a:t> Don’t worry if you can’t come up with drivers for a category or have more in one than another.</a:t>
            </a:r>
            <a:endParaRPr sz="1600"/>
          </a:p>
          <a:p>
            <a:pPr indent="0" lvl="0" marL="0" rtl="0" algn="l">
              <a:spcBef>
                <a:spcPts val="1600"/>
              </a:spcBef>
              <a:spcAft>
                <a:spcPts val="0"/>
              </a:spcAft>
              <a:buNone/>
            </a:pPr>
            <a:r>
              <a:rPr lang="en" sz="1600"/>
              <a:t>When you are finished, </a:t>
            </a:r>
            <a:r>
              <a:rPr b="1" lang="en" sz="1600"/>
              <a:t>please send them to me through the Zoom chat </a:t>
            </a:r>
            <a:r>
              <a:rPr lang="en" sz="1600"/>
              <a:t>so we can discuss them in the next part of this exercise as a group.</a:t>
            </a:r>
            <a:endParaRPr sz="1600"/>
          </a:p>
          <a:p>
            <a:pPr indent="0" lvl="0" marL="0" rtl="0" algn="l">
              <a:spcBef>
                <a:spcPts val="1600"/>
              </a:spcBef>
              <a:spcAft>
                <a:spcPts val="1600"/>
              </a:spcAft>
              <a:buNone/>
            </a:pPr>
            <a:r>
              <a:rPr b="1" lang="en" sz="1500">
                <a:solidFill>
                  <a:srgbClr val="3576A4"/>
                </a:solidFill>
              </a:rPr>
              <a:t>Your answer might look something like…</a:t>
            </a:r>
            <a:br>
              <a:rPr lang="en" sz="1500">
                <a:solidFill>
                  <a:srgbClr val="3576A4"/>
                </a:solidFill>
              </a:rPr>
            </a:br>
            <a:r>
              <a:rPr lang="en" sz="1500">
                <a:solidFill>
                  <a:srgbClr val="3576A4"/>
                </a:solidFill>
              </a:rPr>
              <a:t>- </a:t>
            </a:r>
            <a:r>
              <a:rPr lang="en" sz="1500">
                <a:solidFill>
                  <a:srgbClr val="595959"/>
                </a:solidFill>
              </a:rPr>
              <a:t>Technological drivers: Telehealth increase, AI health decision-making</a:t>
            </a:r>
            <a:br>
              <a:rPr lang="en" sz="1500">
                <a:solidFill>
                  <a:srgbClr val="595959"/>
                </a:solidFill>
              </a:rPr>
            </a:br>
            <a:r>
              <a:rPr lang="en" sz="1500">
                <a:solidFill>
                  <a:srgbClr val="595959"/>
                </a:solidFill>
              </a:rPr>
              <a:t>- Societal: Low health literacy of low SES populations</a:t>
            </a:r>
            <a:br>
              <a:rPr lang="en" sz="1500">
                <a:solidFill>
                  <a:srgbClr val="595959"/>
                </a:solidFill>
              </a:rPr>
            </a:br>
            <a:r>
              <a:rPr lang="en" sz="1500">
                <a:solidFill>
                  <a:srgbClr val="595959"/>
                </a:solidFill>
              </a:rPr>
              <a:t>- Economic: High unemployment rate</a:t>
            </a:r>
            <a:endParaRPr sz="1500">
              <a:solidFill>
                <a:srgbClr val="595959"/>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Share, Review, &amp; Map as a Group</a:t>
            </a:r>
            <a:endParaRPr/>
          </a:p>
        </p:txBody>
      </p:sp>
      <p:sp>
        <p:nvSpPr>
          <p:cNvPr id="650" name="Google Shape;650;p8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 a group, </a:t>
            </a:r>
            <a:r>
              <a:rPr lang="en"/>
              <a:t>let’s review all of the drivers we have compiled. We will do this on the next slide in the speaker notes.</a:t>
            </a:r>
            <a:endParaRPr/>
          </a:p>
          <a:p>
            <a:pPr indent="0" lvl="0" marL="0" rtl="0" algn="l">
              <a:spcBef>
                <a:spcPts val="1600"/>
              </a:spcBef>
              <a:spcAft>
                <a:spcPts val="1600"/>
              </a:spcAft>
              <a:buNone/>
            </a:pPr>
            <a:r>
              <a:rPr lang="en"/>
              <a:t>Once we have reviewed them, we will map them on a matrix on the slide.</a:t>
            </a:r>
            <a:endParaRPr sz="1700">
              <a:solidFill>
                <a:srgbClr val="595959"/>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87"/>
          <p:cNvSpPr txBox="1"/>
          <p:nvPr>
            <p:ph idx="1" type="body"/>
          </p:nvPr>
        </p:nvSpPr>
        <p:spPr>
          <a:xfrm>
            <a:off x="118650" y="5872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Driver Mapping, Group 3</a:t>
            </a:r>
            <a:endParaRPr sz="1400"/>
          </a:p>
        </p:txBody>
      </p:sp>
      <p:cxnSp>
        <p:nvCxnSpPr>
          <p:cNvPr id="656" name="Google Shape;656;p87"/>
          <p:cNvCxnSpPr>
            <a:stCxn id="657" idx="2"/>
            <a:endCxn id="658" idx="0"/>
          </p:cNvCxnSpPr>
          <p:nvPr/>
        </p:nvCxnSpPr>
        <p:spPr>
          <a:xfrm>
            <a:off x="4471425" y="641463"/>
            <a:ext cx="0" cy="3776700"/>
          </a:xfrm>
          <a:prstGeom prst="straightConnector1">
            <a:avLst/>
          </a:prstGeom>
          <a:noFill/>
          <a:ln cap="flat" cmpd="sng" w="19050">
            <a:solidFill>
              <a:schemeClr val="dk2"/>
            </a:solidFill>
            <a:prstDash val="solid"/>
            <a:round/>
            <a:headEnd len="med" w="med" type="none"/>
            <a:tailEnd len="med" w="med" type="none"/>
          </a:ln>
        </p:spPr>
      </p:cxnSp>
      <p:cxnSp>
        <p:nvCxnSpPr>
          <p:cNvPr id="659" name="Google Shape;659;p87"/>
          <p:cNvCxnSpPr/>
          <p:nvPr/>
        </p:nvCxnSpPr>
        <p:spPr>
          <a:xfrm>
            <a:off x="2244050" y="2430088"/>
            <a:ext cx="4399500" cy="0"/>
          </a:xfrm>
          <a:prstGeom prst="straightConnector1">
            <a:avLst/>
          </a:prstGeom>
          <a:noFill/>
          <a:ln cap="flat" cmpd="sng" w="19050">
            <a:solidFill>
              <a:schemeClr val="dk2"/>
            </a:solidFill>
            <a:prstDash val="solid"/>
            <a:round/>
            <a:headEnd len="med" w="med" type="none"/>
            <a:tailEnd len="med" w="med" type="none"/>
          </a:ln>
        </p:spPr>
      </p:cxnSp>
      <p:sp>
        <p:nvSpPr>
          <p:cNvPr id="660" name="Google Shape;660;p87"/>
          <p:cNvSpPr txBox="1"/>
          <p:nvPr/>
        </p:nvSpPr>
        <p:spPr>
          <a:xfrm>
            <a:off x="700975"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uncertain</a:t>
            </a:r>
            <a:endParaRPr sz="1200">
              <a:solidFill>
                <a:srgbClr val="980000"/>
              </a:solidFill>
            </a:endParaRPr>
          </a:p>
        </p:txBody>
      </p:sp>
      <p:sp>
        <p:nvSpPr>
          <p:cNvPr id="661" name="Google Shape;661;p87"/>
          <p:cNvSpPr txBox="1"/>
          <p:nvPr/>
        </p:nvSpPr>
        <p:spPr>
          <a:xfrm>
            <a:off x="6643550"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certain</a:t>
            </a:r>
            <a:endParaRPr sz="1200">
              <a:solidFill>
                <a:srgbClr val="980000"/>
              </a:solidFill>
            </a:endParaRPr>
          </a:p>
        </p:txBody>
      </p:sp>
      <p:sp>
        <p:nvSpPr>
          <p:cNvPr id="657" name="Google Shape;657;p87"/>
          <p:cNvSpPr txBox="1"/>
          <p:nvPr/>
        </p:nvSpPr>
        <p:spPr>
          <a:xfrm>
            <a:off x="3755025" y="8106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More important for the policy area</a:t>
            </a:r>
            <a:endParaRPr sz="1200">
              <a:solidFill>
                <a:srgbClr val="980000"/>
              </a:solidFill>
            </a:endParaRPr>
          </a:p>
        </p:txBody>
      </p:sp>
      <p:sp>
        <p:nvSpPr>
          <p:cNvPr id="658" name="Google Shape;658;p87"/>
          <p:cNvSpPr txBox="1"/>
          <p:nvPr/>
        </p:nvSpPr>
        <p:spPr>
          <a:xfrm>
            <a:off x="3755025" y="441801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Less important for the policy area</a:t>
            </a:r>
            <a:endParaRPr sz="1200">
              <a:solidFill>
                <a:srgbClr val="980000"/>
              </a:solidFill>
            </a:endParaRPr>
          </a:p>
        </p:txBody>
      </p:sp>
      <p:sp>
        <p:nvSpPr>
          <p:cNvPr id="662" name="Google Shape;662;p87"/>
          <p:cNvSpPr txBox="1"/>
          <p:nvPr/>
        </p:nvSpPr>
        <p:spPr>
          <a:xfrm>
            <a:off x="627550" y="81212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663" name="Google Shape;663;p87"/>
          <p:cNvSpPr txBox="1"/>
          <p:nvPr/>
        </p:nvSpPr>
        <p:spPr>
          <a:xfrm>
            <a:off x="2896125" y="75902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800">
                <a:solidFill>
                  <a:schemeClr val="dk1"/>
                </a:solidFill>
                <a:latin typeface="Roboto"/>
                <a:ea typeface="Roboto"/>
                <a:cs typeface="Roboto"/>
                <a:sym typeface="Roboto"/>
              </a:rPr>
              <a:t>Regulatory alignment</a:t>
            </a:r>
            <a:r>
              <a:rPr lang="en" sz="800">
                <a:solidFill>
                  <a:schemeClr val="dk1"/>
                </a:solidFill>
                <a:latin typeface="Roboto"/>
                <a:ea typeface="Roboto"/>
                <a:cs typeface="Roboto"/>
                <a:sym typeface="Roboto"/>
              </a:rPr>
              <a:t>: CMS/CMMI (States letter, 2021 E&amp;M changes)</a:t>
            </a:r>
            <a:endParaRPr sz="8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664" name="Google Shape;664;p87"/>
          <p:cNvSpPr txBox="1"/>
          <p:nvPr/>
        </p:nvSpPr>
        <p:spPr>
          <a:xfrm>
            <a:off x="6431800" y="75902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COVID!:</a:t>
            </a:r>
            <a:r>
              <a:rPr lang="en" sz="800">
                <a:latin typeface="Roboto"/>
                <a:ea typeface="Roboto"/>
                <a:cs typeface="Roboto"/>
                <a:sym typeface="Roboto"/>
              </a:rPr>
              <a:t> legislative  &amp; Exec focused on this; highlights disparities: must now &amp; sustainable</a:t>
            </a:r>
            <a:endParaRPr sz="800">
              <a:latin typeface="Roboto"/>
              <a:ea typeface="Roboto"/>
              <a:cs typeface="Roboto"/>
              <a:sym typeface="Roboto"/>
            </a:endParaRPr>
          </a:p>
        </p:txBody>
      </p:sp>
      <p:sp>
        <p:nvSpPr>
          <p:cNvPr id="665" name="Google Shape;665;p87"/>
          <p:cNvSpPr txBox="1"/>
          <p:nvPr/>
        </p:nvSpPr>
        <p:spPr>
          <a:xfrm>
            <a:off x="1586450" y="282212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Roboto"/>
              <a:ea typeface="Roboto"/>
              <a:cs typeface="Roboto"/>
              <a:sym typeface="Roboto"/>
            </a:endParaRPr>
          </a:p>
        </p:txBody>
      </p:sp>
      <p:sp>
        <p:nvSpPr>
          <p:cNvPr id="666" name="Google Shape;666;p87"/>
          <p:cNvSpPr txBox="1"/>
          <p:nvPr/>
        </p:nvSpPr>
        <p:spPr>
          <a:xfrm>
            <a:off x="2578675" y="170442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Patient Experience</a:t>
            </a:r>
            <a:r>
              <a:rPr lang="en" sz="800">
                <a:latin typeface="Roboto"/>
                <a:ea typeface="Roboto"/>
                <a:cs typeface="Roboto"/>
                <a:sym typeface="Roboto"/>
              </a:rPr>
              <a:t>: Commitment to improvement &amp; measurement</a:t>
            </a:r>
            <a:endParaRPr sz="800">
              <a:latin typeface="Roboto"/>
              <a:ea typeface="Roboto"/>
              <a:cs typeface="Roboto"/>
              <a:sym typeface="Roboto"/>
            </a:endParaRPr>
          </a:p>
        </p:txBody>
      </p:sp>
      <p:sp>
        <p:nvSpPr>
          <p:cNvPr id="667" name="Google Shape;667;p87"/>
          <p:cNvSpPr txBox="1"/>
          <p:nvPr/>
        </p:nvSpPr>
        <p:spPr>
          <a:xfrm>
            <a:off x="1458775" y="1140313"/>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800">
                <a:latin typeface="Roboto"/>
                <a:ea typeface="Roboto"/>
                <a:cs typeface="Roboto"/>
                <a:sym typeface="Roboto"/>
              </a:rPr>
              <a:t>Interoperability</a:t>
            </a:r>
            <a:r>
              <a:rPr lang="en" sz="800">
                <a:latin typeface="Roboto"/>
                <a:ea typeface="Roboto"/>
                <a:cs typeface="Roboto"/>
                <a:sym typeface="Roboto"/>
              </a:rPr>
              <a:t>: SDH data documentation and exchange standards; within/without HC sector</a:t>
            </a:r>
            <a:endParaRPr sz="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668" name="Google Shape;668;p87"/>
          <p:cNvSpPr txBox="1"/>
          <p:nvPr/>
        </p:nvSpPr>
        <p:spPr>
          <a:xfrm>
            <a:off x="5311888" y="2713813"/>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AI/ML, Apps</a:t>
            </a:r>
            <a:r>
              <a:rPr lang="en" sz="800">
                <a:latin typeface="Roboto"/>
                <a:ea typeface="Roboto"/>
                <a:cs typeface="Roboto"/>
                <a:sym typeface="Roboto"/>
              </a:rPr>
              <a:t> - greater access to SDH data, modeling inclusion of variables</a:t>
            </a:r>
            <a:endParaRPr sz="800">
              <a:latin typeface="Roboto"/>
              <a:ea typeface="Roboto"/>
              <a:cs typeface="Roboto"/>
              <a:sym typeface="Roboto"/>
            </a:endParaRPr>
          </a:p>
        </p:txBody>
      </p:sp>
      <p:sp>
        <p:nvSpPr>
          <p:cNvPr id="669" name="Google Shape;669;p87"/>
          <p:cNvSpPr txBox="1"/>
          <p:nvPr/>
        </p:nvSpPr>
        <p:spPr>
          <a:xfrm>
            <a:off x="4244513" y="697288"/>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Incr awareness </a:t>
            </a:r>
            <a:r>
              <a:rPr b="1" lang="en" sz="800">
                <a:latin typeface="Roboto"/>
                <a:ea typeface="Roboto"/>
                <a:cs typeface="Roboto"/>
                <a:sym typeface="Roboto"/>
              </a:rPr>
              <a:t>Income Inequality,</a:t>
            </a:r>
            <a:r>
              <a:rPr lang="en" sz="800">
                <a:latin typeface="Roboto"/>
                <a:ea typeface="Roboto"/>
                <a:cs typeface="Roboto"/>
                <a:sym typeface="Roboto"/>
              </a:rPr>
              <a:t> rel. To health; disagreements over action</a:t>
            </a:r>
            <a:endParaRPr sz="800">
              <a:latin typeface="Roboto"/>
              <a:ea typeface="Roboto"/>
              <a:cs typeface="Roboto"/>
              <a:sym typeface="Roboto"/>
            </a:endParaRPr>
          </a:p>
        </p:txBody>
      </p:sp>
      <p:sp>
        <p:nvSpPr>
          <p:cNvPr id="670" name="Google Shape;670;p87"/>
          <p:cNvSpPr txBox="1"/>
          <p:nvPr/>
        </p:nvSpPr>
        <p:spPr>
          <a:xfrm>
            <a:off x="3755025" y="2239450"/>
            <a:ext cx="1432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Telehealth focus</a:t>
            </a:r>
            <a:r>
              <a:rPr lang="en" sz="800">
                <a:latin typeface="Roboto"/>
                <a:ea typeface="Roboto"/>
                <a:cs typeface="Roboto"/>
                <a:sym typeface="Roboto"/>
              </a:rPr>
              <a:t>: Overnight Breakdown of barriers (Tech/Pymt/Policy/Privacy)Bandwidth issues,sustainable? </a:t>
            </a:r>
            <a:endParaRPr sz="800">
              <a:latin typeface="Roboto"/>
              <a:ea typeface="Roboto"/>
              <a:cs typeface="Roboto"/>
              <a:sym typeface="Roboto"/>
            </a:endParaRPr>
          </a:p>
        </p:txBody>
      </p:sp>
      <p:sp>
        <p:nvSpPr>
          <p:cNvPr id="671" name="Google Shape;671;p87"/>
          <p:cNvSpPr txBox="1"/>
          <p:nvPr/>
        </p:nvSpPr>
        <p:spPr>
          <a:xfrm>
            <a:off x="4336350" y="296027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Workforce </a:t>
            </a:r>
            <a:r>
              <a:rPr lang="en" sz="800">
                <a:latin typeface="Roboto"/>
                <a:ea typeface="Roboto"/>
                <a:cs typeface="Roboto"/>
                <a:sym typeface="Roboto"/>
              </a:rPr>
              <a:t>deficiencies only fixable with global payment/SDH adj (e.g. CHW, SW)/unemployment &amp; retraining</a:t>
            </a:r>
            <a:endParaRPr sz="800">
              <a:latin typeface="Roboto"/>
              <a:ea typeface="Roboto"/>
              <a:cs typeface="Roboto"/>
              <a:sym typeface="Roboto"/>
            </a:endParaRPr>
          </a:p>
        </p:txBody>
      </p:sp>
      <p:sp>
        <p:nvSpPr>
          <p:cNvPr id="672" name="Google Shape;672;p87"/>
          <p:cNvSpPr txBox="1"/>
          <p:nvPr/>
        </p:nvSpPr>
        <p:spPr>
          <a:xfrm>
            <a:off x="2416150" y="238110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Environment &amp; Health</a:t>
            </a:r>
            <a:r>
              <a:rPr lang="en" sz="800">
                <a:latin typeface="Roboto"/>
                <a:ea typeface="Roboto"/>
                <a:cs typeface="Roboto"/>
                <a:sym typeface="Roboto"/>
              </a:rPr>
              <a:t> - Incr Awareness: Flooding, Water, Fires</a:t>
            </a:r>
            <a:endParaRPr sz="800">
              <a:latin typeface="Roboto"/>
              <a:ea typeface="Roboto"/>
              <a:cs typeface="Roboto"/>
              <a:sym typeface="Roboto"/>
            </a:endParaRPr>
          </a:p>
        </p:txBody>
      </p:sp>
      <p:sp>
        <p:nvSpPr>
          <p:cNvPr id="673" name="Google Shape;673;p87"/>
          <p:cNvSpPr txBox="1"/>
          <p:nvPr/>
        </p:nvSpPr>
        <p:spPr>
          <a:xfrm>
            <a:off x="5706800" y="143687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Roboto"/>
                <a:ea typeface="Roboto"/>
                <a:cs typeface="Roboto"/>
                <a:sym typeface="Roboto"/>
              </a:rPr>
              <a:t>Existing </a:t>
            </a:r>
            <a:r>
              <a:rPr b="1" lang="en" sz="800">
                <a:solidFill>
                  <a:schemeClr val="dk1"/>
                </a:solidFill>
                <a:latin typeface="Roboto"/>
                <a:ea typeface="Roboto"/>
                <a:cs typeface="Roboto"/>
                <a:sym typeface="Roboto"/>
              </a:rPr>
              <a:t>Regulatory Flexibility</a:t>
            </a:r>
            <a:r>
              <a:rPr lang="en" sz="800">
                <a:solidFill>
                  <a:schemeClr val="dk1"/>
                </a:solidFill>
                <a:latin typeface="Roboto"/>
                <a:ea typeface="Roboto"/>
                <a:cs typeface="Roboto"/>
                <a:sym typeface="Roboto"/>
              </a:rPr>
              <a:t>: MA, Medicaid Mngd Care, CMMI Models</a:t>
            </a:r>
            <a:endParaRPr sz="8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674" name="Google Shape;674;p87"/>
          <p:cNvSpPr txBox="1"/>
          <p:nvPr/>
        </p:nvSpPr>
        <p:spPr>
          <a:xfrm>
            <a:off x="3911475" y="140100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Consolidation/ACO Growth</a:t>
            </a:r>
            <a:r>
              <a:rPr lang="en" sz="800">
                <a:latin typeface="Roboto"/>
                <a:ea typeface="Roboto"/>
                <a:cs typeface="Roboto"/>
                <a:sym typeface="Roboto"/>
              </a:rPr>
              <a:t>:</a:t>
            </a:r>
            <a:endParaRPr sz="800">
              <a:latin typeface="Roboto"/>
              <a:ea typeface="Roboto"/>
              <a:cs typeface="Roboto"/>
              <a:sym typeface="Roboto"/>
            </a:endParaRPr>
          </a:p>
          <a:p>
            <a:pPr indent="0" lvl="0" marL="0" rtl="0" algn="l">
              <a:spcBef>
                <a:spcPts val="0"/>
              </a:spcBef>
              <a:spcAft>
                <a:spcPts val="0"/>
              </a:spcAft>
              <a:buNone/>
            </a:pPr>
            <a:r>
              <a:rPr lang="en" sz="800">
                <a:latin typeface="Roboto"/>
                <a:ea typeface="Roboto"/>
                <a:cs typeface="Roboto"/>
                <a:sym typeface="Roboto"/>
              </a:rPr>
              <a:t>Shifting Risk to Del. Orgs closer to Consumer</a:t>
            </a:r>
            <a:endParaRPr sz="800">
              <a:latin typeface="Roboto"/>
              <a:ea typeface="Roboto"/>
              <a:cs typeface="Roboto"/>
              <a:sym typeface="Roboto"/>
            </a:endParaRPr>
          </a:p>
        </p:txBody>
      </p:sp>
      <p:sp>
        <p:nvSpPr>
          <p:cNvPr id="675" name="Google Shape;675;p87"/>
          <p:cNvSpPr txBox="1"/>
          <p:nvPr/>
        </p:nvSpPr>
        <p:spPr>
          <a:xfrm>
            <a:off x="5592925" y="75902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Political alignment/will </a:t>
            </a:r>
            <a:r>
              <a:rPr lang="en" sz="800">
                <a:latin typeface="Roboto"/>
                <a:ea typeface="Roboto"/>
                <a:cs typeface="Roboto"/>
                <a:sym typeface="Roboto"/>
              </a:rPr>
              <a:t>(Biden/Congress); constituent expectations</a:t>
            </a:r>
            <a:endParaRPr sz="800">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4</a:t>
            </a:r>
            <a:endParaRPr/>
          </a:p>
          <a:p>
            <a:pPr indent="0" lvl="0" marL="0" rtl="0" algn="ctr">
              <a:spcBef>
                <a:spcPts val="0"/>
              </a:spcBef>
              <a:spcAft>
                <a:spcPts val="0"/>
              </a:spcAft>
              <a:buNone/>
            </a:pPr>
            <a:r>
              <a:rPr lang="en"/>
              <a:t>Facilitator: Andrey</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Activity Goal</a:t>
            </a:r>
            <a:endParaRPr/>
          </a:p>
        </p:txBody>
      </p:sp>
      <p:sp>
        <p:nvSpPr>
          <p:cNvPr id="686" name="Google Shape;686;p8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OUR goal is to come up with as many drivers as possible. Think </a:t>
            </a:r>
            <a:r>
              <a:rPr b="1" lang="en" sz="1700"/>
              <a:t>quantity</a:t>
            </a:r>
            <a:r>
              <a:rPr lang="en" sz="1700"/>
              <a:t>, not quality. </a:t>
            </a:r>
            <a:endParaRPr sz="1700"/>
          </a:p>
          <a:p>
            <a:pPr indent="0" lvl="0" marL="0" rtl="0" algn="l">
              <a:spcBef>
                <a:spcPts val="1600"/>
              </a:spcBef>
              <a:spcAft>
                <a:spcPts val="1600"/>
              </a:spcAft>
              <a:buClr>
                <a:schemeClr val="dk1"/>
              </a:buClr>
              <a:buSzPts val="1100"/>
              <a:buFont typeface="Arial"/>
              <a:buNone/>
            </a:pPr>
            <a:r>
              <a:rPr lang="en" sz="1700"/>
              <a:t>There is </a:t>
            </a:r>
            <a:r>
              <a:rPr b="1" lang="en" sz="1700"/>
              <a:t>no wrong way </a:t>
            </a:r>
            <a:r>
              <a:rPr lang="en" sz="1700"/>
              <a:t>to answer. We will filter out any drivers we don’t find relevant as a group by the end of the activity.</a:t>
            </a:r>
            <a:endParaRPr sz="1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Policy Objectives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Create Your Own List</a:t>
            </a:r>
            <a:endParaRPr/>
          </a:p>
        </p:txBody>
      </p:sp>
      <p:sp>
        <p:nvSpPr>
          <p:cNvPr id="692" name="Google Shape;692;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Please take up to 5 minutes to</a:t>
            </a:r>
            <a:r>
              <a:rPr lang="en" sz="1600"/>
              <a:t> write down as many political, economic, societal, technological, legislative and environmental drivers as you can </a:t>
            </a:r>
            <a:r>
              <a:rPr b="1" lang="en" sz="1600"/>
              <a:t>individually.</a:t>
            </a:r>
            <a:r>
              <a:rPr lang="en" sz="1600"/>
              <a:t> Don’t worry if you can’t come up with drivers for a category or have more in one than another.</a:t>
            </a:r>
            <a:endParaRPr sz="1600"/>
          </a:p>
          <a:p>
            <a:pPr indent="0" lvl="0" marL="0" rtl="0" algn="l">
              <a:spcBef>
                <a:spcPts val="1600"/>
              </a:spcBef>
              <a:spcAft>
                <a:spcPts val="0"/>
              </a:spcAft>
              <a:buNone/>
            </a:pPr>
            <a:r>
              <a:rPr lang="en" sz="1600"/>
              <a:t>When you are finished, </a:t>
            </a:r>
            <a:r>
              <a:rPr b="1" lang="en" sz="1600"/>
              <a:t>please send them to me through the Zoom chat </a:t>
            </a:r>
            <a:r>
              <a:rPr lang="en" sz="1600"/>
              <a:t>so we can discuss them in the next part of this exercise as a group.</a:t>
            </a:r>
            <a:endParaRPr sz="1600"/>
          </a:p>
          <a:p>
            <a:pPr indent="0" lvl="0" marL="0" rtl="0" algn="l">
              <a:spcBef>
                <a:spcPts val="1600"/>
              </a:spcBef>
              <a:spcAft>
                <a:spcPts val="1600"/>
              </a:spcAft>
              <a:buNone/>
            </a:pPr>
            <a:r>
              <a:rPr b="1" lang="en" sz="1500">
                <a:solidFill>
                  <a:srgbClr val="3576A4"/>
                </a:solidFill>
              </a:rPr>
              <a:t>Your answer might look something like…</a:t>
            </a:r>
            <a:br>
              <a:rPr lang="en" sz="1500">
                <a:solidFill>
                  <a:srgbClr val="3576A4"/>
                </a:solidFill>
              </a:rPr>
            </a:br>
            <a:r>
              <a:rPr lang="en" sz="1500">
                <a:solidFill>
                  <a:srgbClr val="3576A4"/>
                </a:solidFill>
              </a:rPr>
              <a:t>- </a:t>
            </a:r>
            <a:r>
              <a:rPr lang="en" sz="1500">
                <a:solidFill>
                  <a:srgbClr val="595959"/>
                </a:solidFill>
              </a:rPr>
              <a:t>Technological drivers: Telehealth increase, AI health decision-making</a:t>
            </a:r>
            <a:br>
              <a:rPr lang="en" sz="1500">
                <a:solidFill>
                  <a:srgbClr val="595959"/>
                </a:solidFill>
              </a:rPr>
            </a:br>
            <a:r>
              <a:rPr lang="en" sz="1500">
                <a:solidFill>
                  <a:srgbClr val="595959"/>
                </a:solidFill>
              </a:rPr>
              <a:t>- Societal: Low health literacy of low SES populations</a:t>
            </a:r>
            <a:br>
              <a:rPr lang="en" sz="1500">
                <a:solidFill>
                  <a:srgbClr val="595959"/>
                </a:solidFill>
              </a:rPr>
            </a:br>
            <a:r>
              <a:rPr lang="en" sz="1500">
                <a:solidFill>
                  <a:srgbClr val="595959"/>
                </a:solidFill>
              </a:rPr>
              <a:t>- Economic: High unemployment rate</a:t>
            </a:r>
            <a:endParaRPr sz="1500">
              <a:solidFill>
                <a:srgbClr val="595959"/>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Driver Mapping: Share, Review, &amp; Map as a Group</a:t>
            </a:r>
            <a:endParaRPr/>
          </a:p>
        </p:txBody>
      </p:sp>
      <p:sp>
        <p:nvSpPr>
          <p:cNvPr id="698" name="Google Shape;698;p9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 a group, </a:t>
            </a:r>
            <a:r>
              <a:rPr lang="en"/>
              <a:t>let’s review all of the drivers we have compiled. We will do this on the next slide in the speaker notes.</a:t>
            </a:r>
            <a:endParaRPr/>
          </a:p>
          <a:p>
            <a:pPr indent="0" lvl="0" marL="0" rtl="0" algn="l">
              <a:spcBef>
                <a:spcPts val="1600"/>
              </a:spcBef>
              <a:spcAft>
                <a:spcPts val="1600"/>
              </a:spcAft>
              <a:buNone/>
            </a:pPr>
            <a:r>
              <a:rPr lang="en"/>
              <a:t>Once we have reviewed them, we will map them on a matrix on the slide.</a:t>
            </a:r>
            <a:endParaRPr sz="1700">
              <a:solidFill>
                <a:srgbClr val="595959"/>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92"/>
          <p:cNvSpPr txBox="1"/>
          <p:nvPr/>
        </p:nvSpPr>
        <p:spPr>
          <a:xfrm>
            <a:off x="3376625" y="537475"/>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400">
                <a:latin typeface="Roboto"/>
                <a:ea typeface="Roboto"/>
                <a:cs typeface="Roboto"/>
                <a:sym typeface="Roboto"/>
              </a:rPr>
              <a:t>Uncertainty remains about financial impact of social RF adjusted payments. Difficult to combine evidence with policy factors.</a:t>
            </a:r>
            <a:endParaRPr b="1" sz="400">
              <a:latin typeface="Roboto"/>
              <a:ea typeface="Roboto"/>
              <a:cs typeface="Roboto"/>
              <a:sym typeface="Roboto"/>
            </a:endParaRPr>
          </a:p>
        </p:txBody>
      </p:sp>
      <p:sp>
        <p:nvSpPr>
          <p:cNvPr id="704" name="Google Shape;704;p92"/>
          <p:cNvSpPr txBox="1"/>
          <p:nvPr>
            <p:ph idx="1" type="body"/>
          </p:nvPr>
        </p:nvSpPr>
        <p:spPr>
          <a:xfrm>
            <a:off x="126925" y="684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Driver Mapping, Group 4</a:t>
            </a:r>
            <a:endParaRPr sz="1400"/>
          </a:p>
        </p:txBody>
      </p:sp>
      <p:cxnSp>
        <p:nvCxnSpPr>
          <p:cNvPr id="705" name="Google Shape;705;p92"/>
          <p:cNvCxnSpPr>
            <a:stCxn id="706" idx="2"/>
            <a:endCxn id="707" idx="0"/>
          </p:cNvCxnSpPr>
          <p:nvPr/>
        </p:nvCxnSpPr>
        <p:spPr>
          <a:xfrm>
            <a:off x="4471425" y="641463"/>
            <a:ext cx="0" cy="3776700"/>
          </a:xfrm>
          <a:prstGeom prst="straightConnector1">
            <a:avLst/>
          </a:prstGeom>
          <a:noFill/>
          <a:ln cap="flat" cmpd="sng" w="19050">
            <a:solidFill>
              <a:schemeClr val="dk2"/>
            </a:solidFill>
            <a:prstDash val="solid"/>
            <a:round/>
            <a:headEnd len="med" w="med" type="none"/>
            <a:tailEnd len="med" w="med" type="none"/>
          </a:ln>
        </p:spPr>
      </p:cxnSp>
      <p:cxnSp>
        <p:nvCxnSpPr>
          <p:cNvPr id="708" name="Google Shape;708;p92"/>
          <p:cNvCxnSpPr/>
          <p:nvPr/>
        </p:nvCxnSpPr>
        <p:spPr>
          <a:xfrm>
            <a:off x="2244050" y="2430088"/>
            <a:ext cx="4399500" cy="0"/>
          </a:xfrm>
          <a:prstGeom prst="straightConnector1">
            <a:avLst/>
          </a:prstGeom>
          <a:noFill/>
          <a:ln cap="flat" cmpd="sng" w="19050">
            <a:solidFill>
              <a:schemeClr val="dk2"/>
            </a:solidFill>
            <a:prstDash val="solid"/>
            <a:round/>
            <a:headEnd len="med" w="med" type="none"/>
            <a:tailEnd len="med" w="med" type="none"/>
          </a:ln>
        </p:spPr>
      </p:cxnSp>
      <p:sp>
        <p:nvSpPr>
          <p:cNvPr id="709" name="Google Shape;709;p92"/>
          <p:cNvSpPr txBox="1"/>
          <p:nvPr/>
        </p:nvSpPr>
        <p:spPr>
          <a:xfrm>
            <a:off x="700975"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uncertain</a:t>
            </a:r>
            <a:endParaRPr sz="1200">
              <a:solidFill>
                <a:srgbClr val="980000"/>
              </a:solidFill>
            </a:endParaRPr>
          </a:p>
        </p:txBody>
      </p:sp>
      <p:sp>
        <p:nvSpPr>
          <p:cNvPr id="710" name="Google Shape;710;p92"/>
          <p:cNvSpPr txBox="1"/>
          <p:nvPr/>
        </p:nvSpPr>
        <p:spPr>
          <a:xfrm>
            <a:off x="6643550"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certain</a:t>
            </a:r>
            <a:endParaRPr sz="1200">
              <a:solidFill>
                <a:srgbClr val="980000"/>
              </a:solidFill>
            </a:endParaRPr>
          </a:p>
        </p:txBody>
      </p:sp>
      <p:sp>
        <p:nvSpPr>
          <p:cNvPr id="706" name="Google Shape;706;p92"/>
          <p:cNvSpPr txBox="1"/>
          <p:nvPr/>
        </p:nvSpPr>
        <p:spPr>
          <a:xfrm>
            <a:off x="3755025" y="8106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More important for the policy area</a:t>
            </a:r>
            <a:endParaRPr sz="1200">
              <a:solidFill>
                <a:srgbClr val="980000"/>
              </a:solidFill>
            </a:endParaRPr>
          </a:p>
        </p:txBody>
      </p:sp>
      <p:sp>
        <p:nvSpPr>
          <p:cNvPr id="707" name="Google Shape;707;p92"/>
          <p:cNvSpPr txBox="1"/>
          <p:nvPr/>
        </p:nvSpPr>
        <p:spPr>
          <a:xfrm>
            <a:off x="3755025" y="441801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Less important for the policy area</a:t>
            </a:r>
            <a:endParaRPr sz="1200">
              <a:solidFill>
                <a:srgbClr val="980000"/>
              </a:solidFill>
            </a:endParaRPr>
          </a:p>
        </p:txBody>
      </p:sp>
      <p:sp>
        <p:nvSpPr>
          <p:cNvPr id="711" name="Google Shape;711;p92"/>
          <p:cNvSpPr txBox="1"/>
          <p:nvPr/>
        </p:nvSpPr>
        <p:spPr>
          <a:xfrm>
            <a:off x="806025" y="594875"/>
            <a:ext cx="1119900" cy="429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Data: What data available to support this effort. Is data available. Is there standardized data? KB</a:t>
            </a:r>
            <a:endParaRPr b="1" sz="500">
              <a:latin typeface="Roboto"/>
              <a:ea typeface="Roboto"/>
              <a:cs typeface="Roboto"/>
              <a:sym typeface="Roboto"/>
            </a:endParaRPr>
          </a:p>
        </p:txBody>
      </p:sp>
      <p:sp>
        <p:nvSpPr>
          <p:cNvPr id="712" name="Google Shape;712;p92"/>
          <p:cNvSpPr txBox="1"/>
          <p:nvPr/>
        </p:nvSpPr>
        <p:spPr>
          <a:xfrm>
            <a:off x="-114212" y="2166413"/>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700">
                <a:latin typeface="Roboto"/>
                <a:ea typeface="Roboto"/>
                <a:cs typeface="Roboto"/>
                <a:sym typeface="Roboto"/>
              </a:rPr>
              <a:t>Medicare at 60 (Political)</a:t>
            </a:r>
            <a:endParaRPr sz="700">
              <a:latin typeface="Roboto"/>
              <a:ea typeface="Roboto"/>
              <a:cs typeface="Roboto"/>
              <a:sym typeface="Roboto"/>
            </a:endParaRPr>
          </a:p>
        </p:txBody>
      </p:sp>
      <p:sp>
        <p:nvSpPr>
          <p:cNvPr id="713" name="Google Shape;713;p92"/>
          <p:cNvSpPr txBox="1"/>
          <p:nvPr/>
        </p:nvSpPr>
        <p:spPr>
          <a:xfrm>
            <a:off x="6698325" y="1708450"/>
            <a:ext cx="1119900" cy="11505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700">
                <a:latin typeface="Roboto"/>
                <a:ea typeface="Roboto"/>
                <a:cs typeface="Roboto"/>
                <a:sym typeface="Roboto"/>
              </a:rPr>
              <a:t>Multistakeholder consensus regarding the importance of risk factors. 1st report to congress in Dec 2016. 2nd report, went beyond narrow reading and broadened to address SDOH.</a:t>
            </a:r>
            <a:endParaRPr b="1" sz="700">
              <a:latin typeface="Roboto"/>
              <a:ea typeface="Roboto"/>
              <a:cs typeface="Roboto"/>
              <a:sym typeface="Roboto"/>
            </a:endParaRPr>
          </a:p>
        </p:txBody>
      </p:sp>
      <p:sp>
        <p:nvSpPr>
          <p:cNvPr id="714" name="Google Shape;714;p92"/>
          <p:cNvSpPr txBox="1"/>
          <p:nvPr/>
        </p:nvSpPr>
        <p:spPr>
          <a:xfrm>
            <a:off x="4288688" y="2148247"/>
            <a:ext cx="1119900" cy="698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State of social programs and social service supports; where state/federal policy is that would make the need for intervention more/less apparent. Growing need for MCOs to provide social supports (Political)</a:t>
            </a:r>
            <a:endParaRPr b="1" sz="500">
              <a:latin typeface="Roboto"/>
              <a:ea typeface="Roboto"/>
              <a:cs typeface="Roboto"/>
              <a:sym typeface="Roboto"/>
            </a:endParaRPr>
          </a:p>
        </p:txBody>
      </p:sp>
      <p:sp>
        <p:nvSpPr>
          <p:cNvPr id="715" name="Google Shape;715;p92"/>
          <p:cNvSpPr txBox="1"/>
          <p:nvPr/>
        </p:nvSpPr>
        <p:spPr>
          <a:xfrm>
            <a:off x="7383975" y="2629825"/>
            <a:ext cx="1119900" cy="1622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700">
                <a:latin typeface="Roboto"/>
                <a:ea typeface="Roboto"/>
                <a:cs typeface="Roboto"/>
                <a:sym typeface="Roboto"/>
              </a:rPr>
              <a:t>Congress’ reaction: good for situational awareness. Some refer to 2016 report as bible on social risk. Timing may not have been optimal given 2016 presidential transition. There are no objections in regulatory policy community. Impact likely to increase moving forward</a:t>
            </a:r>
            <a:endParaRPr b="1" sz="700">
              <a:latin typeface="Roboto"/>
              <a:ea typeface="Roboto"/>
              <a:cs typeface="Roboto"/>
              <a:sym typeface="Roboto"/>
            </a:endParaRPr>
          </a:p>
        </p:txBody>
      </p:sp>
      <p:cxnSp>
        <p:nvCxnSpPr>
          <p:cNvPr id="716" name="Google Shape;716;p92"/>
          <p:cNvCxnSpPr>
            <a:stCxn id="713" idx="2"/>
            <a:endCxn id="715" idx="1"/>
          </p:cNvCxnSpPr>
          <p:nvPr/>
        </p:nvCxnSpPr>
        <p:spPr>
          <a:xfrm>
            <a:off x="7258275" y="2858950"/>
            <a:ext cx="125700" cy="582000"/>
          </a:xfrm>
          <a:prstGeom prst="straightConnector1">
            <a:avLst/>
          </a:prstGeom>
          <a:noFill/>
          <a:ln cap="flat" cmpd="sng" w="9525">
            <a:solidFill>
              <a:schemeClr val="dk2"/>
            </a:solidFill>
            <a:prstDash val="solid"/>
            <a:round/>
            <a:headEnd len="med" w="med" type="none"/>
            <a:tailEnd len="med" w="med" type="triangle"/>
          </a:ln>
        </p:spPr>
      </p:cxnSp>
      <p:sp>
        <p:nvSpPr>
          <p:cNvPr id="717" name="Google Shape;717;p92"/>
          <p:cNvSpPr txBox="1"/>
          <p:nvPr/>
        </p:nvSpPr>
        <p:spPr>
          <a:xfrm>
            <a:off x="6840725" y="1146342"/>
            <a:ext cx="1119900" cy="381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400">
                <a:latin typeface="Roboto"/>
                <a:ea typeface="Roboto"/>
                <a:cs typeface="Roboto"/>
                <a:sym typeface="Roboto"/>
              </a:rPr>
              <a:t>COVID: How does everything we’ve learned about vulnerable populations (VPs) re SDOH, care coordination relate to COVID? Gaps likely were worsened by COVID.</a:t>
            </a:r>
            <a:endParaRPr b="1" sz="400">
              <a:latin typeface="Roboto"/>
              <a:ea typeface="Roboto"/>
              <a:cs typeface="Roboto"/>
              <a:sym typeface="Roboto"/>
            </a:endParaRPr>
          </a:p>
        </p:txBody>
      </p:sp>
      <p:sp>
        <p:nvSpPr>
          <p:cNvPr id="718" name="Google Shape;718;p92"/>
          <p:cNvSpPr txBox="1"/>
          <p:nvPr/>
        </p:nvSpPr>
        <p:spPr>
          <a:xfrm>
            <a:off x="5158075" y="594872"/>
            <a:ext cx="1119900" cy="324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400">
                <a:latin typeface="Roboto"/>
                <a:ea typeface="Roboto"/>
                <a:cs typeface="Roboto"/>
                <a:sym typeface="Roboto"/>
              </a:rPr>
              <a:t>Value Based Payment (</a:t>
            </a:r>
            <a:r>
              <a:rPr b="1" lang="en" sz="400">
                <a:solidFill>
                  <a:schemeClr val="dk1"/>
                </a:solidFill>
                <a:latin typeface="Roboto"/>
                <a:ea typeface="Roboto"/>
                <a:cs typeface="Roboto"/>
                <a:sym typeface="Roboto"/>
              </a:rPr>
              <a:t>VBP)</a:t>
            </a:r>
            <a:r>
              <a:rPr b="1" lang="en" sz="400">
                <a:latin typeface="Roboto"/>
                <a:ea typeface="Roboto"/>
                <a:cs typeface="Roboto"/>
                <a:sym typeface="Roboto"/>
              </a:rPr>
              <a:t> models are going to increase moving forward.</a:t>
            </a:r>
            <a:endParaRPr b="1" sz="400">
              <a:latin typeface="Roboto"/>
              <a:ea typeface="Roboto"/>
              <a:cs typeface="Roboto"/>
              <a:sym typeface="Roboto"/>
            </a:endParaRPr>
          </a:p>
        </p:txBody>
      </p:sp>
      <p:cxnSp>
        <p:nvCxnSpPr>
          <p:cNvPr id="719" name="Google Shape;719;p92"/>
          <p:cNvCxnSpPr>
            <a:stCxn id="717" idx="2"/>
            <a:endCxn id="718" idx="0"/>
          </p:cNvCxnSpPr>
          <p:nvPr/>
        </p:nvCxnSpPr>
        <p:spPr>
          <a:xfrm rot="10800000">
            <a:off x="5717975" y="594942"/>
            <a:ext cx="1682700" cy="933000"/>
          </a:xfrm>
          <a:prstGeom prst="straightConnector1">
            <a:avLst/>
          </a:prstGeom>
          <a:noFill/>
          <a:ln cap="flat" cmpd="sng" w="9525">
            <a:solidFill>
              <a:schemeClr val="dk2"/>
            </a:solidFill>
            <a:prstDash val="solid"/>
            <a:round/>
            <a:headEnd len="med" w="med" type="none"/>
            <a:tailEnd len="med" w="med" type="triangle"/>
          </a:ln>
        </p:spPr>
      </p:cxnSp>
      <p:sp>
        <p:nvSpPr>
          <p:cNvPr id="720" name="Google Shape;720;p92"/>
          <p:cNvSpPr txBox="1"/>
          <p:nvPr/>
        </p:nvSpPr>
        <p:spPr>
          <a:xfrm>
            <a:off x="5717975" y="1501300"/>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Several states moving toward integrating social services and somatic care (OR, MA, WA, NC)</a:t>
            </a:r>
            <a:endParaRPr b="1" sz="500">
              <a:latin typeface="Roboto"/>
              <a:ea typeface="Roboto"/>
              <a:cs typeface="Roboto"/>
              <a:sym typeface="Roboto"/>
            </a:endParaRPr>
          </a:p>
        </p:txBody>
      </p:sp>
      <p:sp>
        <p:nvSpPr>
          <p:cNvPr id="721" name="Google Shape;721;p92"/>
          <p:cNvSpPr txBox="1"/>
          <p:nvPr/>
        </p:nvSpPr>
        <p:spPr>
          <a:xfrm>
            <a:off x="3030700" y="4305000"/>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700">
                <a:latin typeface="Roboto"/>
                <a:ea typeface="Roboto"/>
                <a:cs typeface="Roboto"/>
                <a:sym typeface="Roboto"/>
              </a:rPr>
              <a:t>Block grants unlikely to grow</a:t>
            </a:r>
            <a:endParaRPr b="1" sz="700">
              <a:latin typeface="Roboto"/>
              <a:ea typeface="Roboto"/>
              <a:cs typeface="Roboto"/>
              <a:sym typeface="Roboto"/>
            </a:endParaRPr>
          </a:p>
        </p:txBody>
      </p:sp>
      <p:sp>
        <p:nvSpPr>
          <p:cNvPr id="722" name="Google Shape;722;p92"/>
          <p:cNvSpPr txBox="1"/>
          <p:nvPr/>
        </p:nvSpPr>
        <p:spPr>
          <a:xfrm>
            <a:off x="3254438" y="1025750"/>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600">
                <a:latin typeface="Roboto"/>
                <a:ea typeface="Roboto"/>
                <a:cs typeface="Roboto"/>
                <a:sym typeface="Roboto"/>
              </a:rPr>
              <a:t>What is accountability of providers vs factors outside of their control?</a:t>
            </a:r>
            <a:endParaRPr sz="600">
              <a:latin typeface="Roboto"/>
              <a:ea typeface="Roboto"/>
              <a:cs typeface="Roboto"/>
              <a:sym typeface="Roboto"/>
            </a:endParaRPr>
          </a:p>
        </p:txBody>
      </p:sp>
      <p:cxnSp>
        <p:nvCxnSpPr>
          <p:cNvPr id="723" name="Google Shape;723;p92"/>
          <p:cNvCxnSpPr>
            <a:stCxn id="703" idx="2"/>
            <a:endCxn id="722" idx="0"/>
          </p:cNvCxnSpPr>
          <p:nvPr/>
        </p:nvCxnSpPr>
        <p:spPr>
          <a:xfrm flipH="1">
            <a:off x="3814475" y="918775"/>
            <a:ext cx="122100" cy="107100"/>
          </a:xfrm>
          <a:prstGeom prst="straightConnector1">
            <a:avLst/>
          </a:prstGeom>
          <a:noFill/>
          <a:ln cap="flat" cmpd="sng" w="9525">
            <a:solidFill>
              <a:schemeClr val="dk2"/>
            </a:solidFill>
            <a:prstDash val="solid"/>
            <a:round/>
            <a:headEnd len="med" w="med" type="none"/>
            <a:tailEnd len="med" w="med" type="triangle"/>
          </a:ln>
        </p:spPr>
      </p:cxnSp>
      <p:sp>
        <p:nvSpPr>
          <p:cNvPr id="724" name="Google Shape;724;p92"/>
          <p:cNvSpPr txBox="1"/>
          <p:nvPr/>
        </p:nvSpPr>
        <p:spPr>
          <a:xfrm>
            <a:off x="5424625" y="1862375"/>
            <a:ext cx="1119900" cy="9894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600">
                <a:latin typeface="Roboto"/>
                <a:ea typeface="Roboto"/>
                <a:cs typeface="Roboto"/>
                <a:sym typeface="Roboto"/>
              </a:rPr>
              <a:t>MA trying to expand what providers can be accountable for; integrating CBOs that are well equipped these issues. Future state: envision broader partnership b/w different types of providers</a:t>
            </a:r>
            <a:endParaRPr b="1" sz="600">
              <a:latin typeface="Roboto"/>
              <a:ea typeface="Roboto"/>
              <a:cs typeface="Roboto"/>
              <a:sym typeface="Roboto"/>
            </a:endParaRPr>
          </a:p>
        </p:txBody>
      </p:sp>
      <p:cxnSp>
        <p:nvCxnSpPr>
          <p:cNvPr id="725" name="Google Shape;725;p92"/>
          <p:cNvCxnSpPr>
            <a:stCxn id="703" idx="3"/>
            <a:endCxn id="724" idx="1"/>
          </p:cNvCxnSpPr>
          <p:nvPr/>
        </p:nvCxnSpPr>
        <p:spPr>
          <a:xfrm>
            <a:off x="4496525" y="728125"/>
            <a:ext cx="928200" cy="1629000"/>
          </a:xfrm>
          <a:prstGeom prst="straightConnector1">
            <a:avLst/>
          </a:prstGeom>
          <a:noFill/>
          <a:ln cap="flat" cmpd="sng" w="9525">
            <a:solidFill>
              <a:schemeClr val="dk2"/>
            </a:solidFill>
            <a:prstDash val="solid"/>
            <a:round/>
            <a:headEnd len="med" w="med" type="none"/>
            <a:tailEnd len="med" w="med" type="triangle"/>
          </a:ln>
        </p:spPr>
      </p:cxnSp>
      <p:sp>
        <p:nvSpPr>
          <p:cNvPr id="726" name="Google Shape;726;p92"/>
          <p:cNvSpPr txBox="1"/>
          <p:nvPr/>
        </p:nvSpPr>
        <p:spPr>
          <a:xfrm>
            <a:off x="2213250" y="1651625"/>
            <a:ext cx="1119900" cy="429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Questions about how much </a:t>
            </a:r>
            <a:r>
              <a:rPr b="1" lang="en" sz="500">
                <a:latin typeface="Roboto"/>
                <a:ea typeface="Roboto"/>
                <a:cs typeface="Roboto"/>
                <a:sym typeface="Roboto"/>
              </a:rPr>
              <a:t>accountability</a:t>
            </a:r>
            <a:r>
              <a:rPr b="1" lang="en" sz="500">
                <a:latin typeface="Roboto"/>
                <a:ea typeface="Roboto"/>
                <a:cs typeface="Roboto"/>
                <a:sym typeface="Roboto"/>
              </a:rPr>
              <a:t> for MCOs is appropriate, in particular for MA plans.</a:t>
            </a:r>
            <a:endParaRPr b="1" sz="500">
              <a:latin typeface="Roboto"/>
              <a:ea typeface="Roboto"/>
              <a:cs typeface="Roboto"/>
              <a:sym typeface="Roboto"/>
            </a:endParaRPr>
          </a:p>
        </p:txBody>
      </p:sp>
      <p:sp>
        <p:nvSpPr>
          <p:cNvPr id="727" name="Google Shape;727;p92"/>
          <p:cNvSpPr txBox="1"/>
          <p:nvPr/>
        </p:nvSpPr>
        <p:spPr>
          <a:xfrm>
            <a:off x="2410275" y="2237538"/>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Growth of ACOs also raises important balance/question of accountability</a:t>
            </a:r>
            <a:endParaRPr b="1" sz="500">
              <a:latin typeface="Roboto"/>
              <a:ea typeface="Roboto"/>
              <a:cs typeface="Roboto"/>
              <a:sym typeface="Roboto"/>
            </a:endParaRPr>
          </a:p>
        </p:txBody>
      </p:sp>
      <p:cxnSp>
        <p:nvCxnSpPr>
          <p:cNvPr id="728" name="Google Shape;728;p92"/>
          <p:cNvCxnSpPr>
            <a:stCxn id="727" idx="0"/>
            <a:endCxn id="726" idx="2"/>
          </p:cNvCxnSpPr>
          <p:nvPr/>
        </p:nvCxnSpPr>
        <p:spPr>
          <a:xfrm rot="10800000">
            <a:off x="2773125" y="2081238"/>
            <a:ext cx="197100" cy="156300"/>
          </a:xfrm>
          <a:prstGeom prst="straightConnector1">
            <a:avLst/>
          </a:prstGeom>
          <a:noFill/>
          <a:ln cap="flat" cmpd="sng" w="9525">
            <a:solidFill>
              <a:schemeClr val="dk2"/>
            </a:solidFill>
            <a:prstDash val="solid"/>
            <a:round/>
            <a:headEnd len="med" w="med" type="none"/>
            <a:tailEnd len="med" w="med" type="none"/>
          </a:ln>
        </p:spPr>
      </p:cxnSp>
      <p:sp>
        <p:nvSpPr>
          <p:cNvPr id="729" name="Google Shape;729;p92"/>
          <p:cNvSpPr txBox="1"/>
          <p:nvPr/>
        </p:nvSpPr>
        <p:spPr>
          <a:xfrm rot="921">
            <a:off x="2111751" y="1058494"/>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00">
                <a:latin typeface="Roboto"/>
                <a:ea typeface="Roboto"/>
                <a:cs typeface="Roboto"/>
                <a:sym typeface="Roboto"/>
              </a:rPr>
              <a:t>Most risk/accountability sits with MA plan but at their discretion for how much risk to share with providers</a:t>
            </a:r>
            <a:endParaRPr sz="400">
              <a:latin typeface="Roboto"/>
              <a:ea typeface="Roboto"/>
              <a:cs typeface="Roboto"/>
              <a:sym typeface="Roboto"/>
            </a:endParaRPr>
          </a:p>
        </p:txBody>
      </p:sp>
      <p:sp>
        <p:nvSpPr>
          <p:cNvPr id="730" name="Google Shape;730;p92"/>
          <p:cNvSpPr txBox="1"/>
          <p:nvPr/>
        </p:nvSpPr>
        <p:spPr>
          <a:xfrm>
            <a:off x="2017475" y="371049"/>
            <a:ext cx="1119900" cy="605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00">
                <a:latin typeface="Roboto"/>
                <a:ea typeface="Roboto"/>
                <a:cs typeface="Roboto"/>
                <a:sym typeface="Roboto"/>
              </a:rPr>
              <a:t>Risk comes in few flavors: financial as well as administrative risk. For MA, there is NO acknowledgement of social risk factors contribution to administrative risks. Responsibility of the CMS to ensure enough payment. </a:t>
            </a:r>
            <a:r>
              <a:rPr lang="en" sz="400">
                <a:latin typeface="Roboto"/>
                <a:ea typeface="Roboto"/>
                <a:cs typeface="Roboto"/>
                <a:sym typeface="Roboto"/>
              </a:rPr>
              <a:t>Responsibility</a:t>
            </a:r>
            <a:r>
              <a:rPr lang="en" sz="400">
                <a:latin typeface="Roboto"/>
                <a:ea typeface="Roboto"/>
                <a:cs typeface="Roboto"/>
                <a:sym typeface="Roboto"/>
              </a:rPr>
              <a:t> of MA plan to administer that payment adequately</a:t>
            </a:r>
            <a:endParaRPr sz="400">
              <a:latin typeface="Roboto"/>
              <a:ea typeface="Roboto"/>
              <a:cs typeface="Roboto"/>
              <a:sym typeface="Roboto"/>
            </a:endParaRPr>
          </a:p>
        </p:txBody>
      </p:sp>
      <p:cxnSp>
        <p:nvCxnSpPr>
          <p:cNvPr id="731" name="Google Shape;731;p92"/>
          <p:cNvCxnSpPr>
            <a:stCxn id="730" idx="1"/>
            <a:endCxn id="726" idx="0"/>
          </p:cNvCxnSpPr>
          <p:nvPr/>
        </p:nvCxnSpPr>
        <p:spPr>
          <a:xfrm>
            <a:off x="2017475" y="673599"/>
            <a:ext cx="755700" cy="978000"/>
          </a:xfrm>
          <a:prstGeom prst="straightConnector1">
            <a:avLst/>
          </a:prstGeom>
          <a:noFill/>
          <a:ln cap="flat" cmpd="sng" w="9525">
            <a:solidFill>
              <a:schemeClr val="dk2"/>
            </a:solidFill>
            <a:prstDash val="solid"/>
            <a:round/>
            <a:headEnd len="med" w="med" type="none"/>
            <a:tailEnd len="med" w="med" type="none"/>
          </a:ln>
        </p:spPr>
      </p:cxnSp>
      <p:cxnSp>
        <p:nvCxnSpPr>
          <p:cNvPr id="732" name="Google Shape;732;p92"/>
          <p:cNvCxnSpPr>
            <a:stCxn id="730" idx="3"/>
            <a:endCxn id="703" idx="1"/>
          </p:cNvCxnSpPr>
          <p:nvPr/>
        </p:nvCxnSpPr>
        <p:spPr>
          <a:xfrm>
            <a:off x="3137375" y="673599"/>
            <a:ext cx="239400" cy="54600"/>
          </a:xfrm>
          <a:prstGeom prst="straightConnector1">
            <a:avLst/>
          </a:prstGeom>
          <a:noFill/>
          <a:ln cap="flat" cmpd="sng" w="9525">
            <a:solidFill>
              <a:schemeClr val="dk2"/>
            </a:solidFill>
            <a:prstDash val="solid"/>
            <a:round/>
            <a:headEnd len="med" w="med" type="none"/>
            <a:tailEnd len="med" w="med" type="none"/>
          </a:ln>
        </p:spPr>
      </p:cxnSp>
      <p:sp>
        <p:nvSpPr>
          <p:cNvPr id="733" name="Google Shape;733;p92"/>
          <p:cNvSpPr txBox="1"/>
          <p:nvPr/>
        </p:nvSpPr>
        <p:spPr>
          <a:xfrm>
            <a:off x="897575" y="1209350"/>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How to create evidence to drive best practices?</a:t>
            </a:r>
            <a:endParaRPr b="1" sz="500">
              <a:latin typeface="Roboto"/>
              <a:ea typeface="Roboto"/>
              <a:cs typeface="Roboto"/>
              <a:sym typeface="Roboto"/>
            </a:endParaRPr>
          </a:p>
        </p:txBody>
      </p:sp>
      <p:sp>
        <p:nvSpPr>
          <p:cNvPr id="734" name="Google Shape;734;p92"/>
          <p:cNvSpPr txBox="1"/>
          <p:nvPr/>
        </p:nvSpPr>
        <p:spPr>
          <a:xfrm>
            <a:off x="4638625" y="3620350"/>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Private sector proliferation of “big data” companies</a:t>
            </a:r>
            <a:endParaRPr b="1" sz="500">
              <a:latin typeface="Roboto"/>
              <a:ea typeface="Roboto"/>
              <a:cs typeface="Roboto"/>
              <a:sym typeface="Roboto"/>
            </a:endParaRPr>
          </a:p>
        </p:txBody>
      </p:sp>
      <p:sp>
        <p:nvSpPr>
          <p:cNvPr id="735" name="Google Shape;735;p92"/>
          <p:cNvSpPr txBox="1"/>
          <p:nvPr/>
        </p:nvSpPr>
        <p:spPr>
          <a:xfrm>
            <a:off x="2345375" y="3479938"/>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General role of technology important potential role: broadband and internet access, telehealth, </a:t>
            </a:r>
            <a:endParaRPr b="1" sz="500">
              <a:latin typeface="Roboto"/>
              <a:ea typeface="Roboto"/>
              <a:cs typeface="Roboto"/>
              <a:sym typeface="Roboto"/>
            </a:endParaRPr>
          </a:p>
        </p:txBody>
      </p:sp>
      <p:sp>
        <p:nvSpPr>
          <p:cNvPr id="736" name="Google Shape;736;p92"/>
          <p:cNvSpPr txBox="1"/>
          <p:nvPr/>
        </p:nvSpPr>
        <p:spPr>
          <a:xfrm>
            <a:off x="3492000" y="3365217"/>
            <a:ext cx="1119900" cy="515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500">
                <a:latin typeface="Roboto"/>
                <a:ea typeface="Roboto"/>
                <a:cs typeface="Roboto"/>
                <a:sym typeface="Roboto"/>
              </a:rPr>
              <a:t>May be more difficult to social history conversations via telehealth rather than in person which may disproportionately effective VPs</a:t>
            </a:r>
            <a:endParaRPr sz="500">
              <a:latin typeface="Roboto"/>
              <a:ea typeface="Roboto"/>
              <a:cs typeface="Roboto"/>
              <a:sym typeface="Roboto"/>
            </a:endParaRPr>
          </a:p>
        </p:txBody>
      </p:sp>
      <p:sp>
        <p:nvSpPr>
          <p:cNvPr id="737" name="Google Shape;737;p92"/>
          <p:cNvSpPr txBox="1"/>
          <p:nvPr/>
        </p:nvSpPr>
        <p:spPr>
          <a:xfrm>
            <a:off x="5063375" y="1188706"/>
            <a:ext cx="1119900" cy="576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How will CBOs be funded over the next decade and will they be overwhelmed given job loss and higher demand for those services (Economic)</a:t>
            </a:r>
            <a:endParaRPr b="1" sz="500">
              <a:latin typeface="Roboto"/>
              <a:ea typeface="Roboto"/>
              <a:cs typeface="Roboto"/>
              <a:sym typeface="Roboto"/>
            </a:endParaRPr>
          </a:p>
        </p:txBody>
      </p:sp>
      <p:sp>
        <p:nvSpPr>
          <p:cNvPr id="738" name="Google Shape;738;p92"/>
          <p:cNvSpPr txBox="1"/>
          <p:nvPr/>
        </p:nvSpPr>
        <p:spPr>
          <a:xfrm>
            <a:off x="5063375" y="2858938"/>
            <a:ext cx="1119900" cy="789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500">
                <a:latin typeface="Roboto"/>
                <a:ea typeface="Roboto"/>
                <a:cs typeface="Roboto"/>
                <a:sym typeface="Roboto"/>
              </a:rPr>
              <a:t>How will integration of CBOs and other care team members be integrated in the future. Early adopters integrating with platforms like aunt bertha. Closing the loop is a major impediment. Non tech CHWs may play a large role</a:t>
            </a:r>
            <a:endParaRPr sz="500">
              <a:latin typeface="Roboto"/>
              <a:ea typeface="Roboto"/>
              <a:cs typeface="Roboto"/>
              <a:sym typeface="Roboto"/>
            </a:endParaRPr>
          </a:p>
        </p:txBody>
      </p:sp>
      <p:cxnSp>
        <p:nvCxnSpPr>
          <p:cNvPr id="739" name="Google Shape;739;p92"/>
          <p:cNvCxnSpPr>
            <a:stCxn id="724" idx="2"/>
            <a:endCxn id="738" idx="1"/>
          </p:cNvCxnSpPr>
          <p:nvPr/>
        </p:nvCxnSpPr>
        <p:spPr>
          <a:xfrm flipH="1">
            <a:off x="5063275" y="2851775"/>
            <a:ext cx="921300" cy="402000"/>
          </a:xfrm>
          <a:prstGeom prst="straightConnector1">
            <a:avLst/>
          </a:prstGeom>
          <a:noFill/>
          <a:ln cap="flat" cmpd="sng" w="9525">
            <a:solidFill>
              <a:schemeClr val="dk2"/>
            </a:solidFill>
            <a:prstDash val="solid"/>
            <a:round/>
            <a:headEnd len="med" w="med" type="none"/>
            <a:tailEnd len="med" w="med" type="triangle"/>
          </a:ln>
        </p:spPr>
      </p:cxnSp>
      <p:sp>
        <p:nvSpPr>
          <p:cNvPr id="740" name="Google Shape;740;p92"/>
          <p:cNvSpPr txBox="1"/>
          <p:nvPr/>
        </p:nvSpPr>
        <p:spPr>
          <a:xfrm>
            <a:off x="7061463" y="673600"/>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COVID-related revenue reductions leading to state Medicaid constraints </a:t>
            </a:r>
            <a:r>
              <a:rPr b="1" lang="en" sz="500">
                <a:latin typeface="Roboto"/>
                <a:ea typeface="Roboto"/>
                <a:cs typeface="Roboto"/>
                <a:sym typeface="Roboto"/>
              </a:rPr>
              <a:t>(Economic)</a:t>
            </a:r>
            <a:endParaRPr b="1" sz="500">
              <a:latin typeface="Roboto"/>
              <a:ea typeface="Roboto"/>
              <a:cs typeface="Roboto"/>
              <a:sym typeface="Roboto"/>
            </a:endParaRPr>
          </a:p>
        </p:txBody>
      </p:sp>
      <p:sp>
        <p:nvSpPr>
          <p:cNvPr id="741" name="Google Shape;741;p92"/>
          <p:cNvSpPr txBox="1"/>
          <p:nvPr/>
        </p:nvSpPr>
        <p:spPr>
          <a:xfrm>
            <a:off x="341500" y="3060895"/>
            <a:ext cx="1119900" cy="989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500">
                <a:latin typeface="Roboto"/>
                <a:ea typeface="Roboto"/>
                <a:cs typeface="Roboto"/>
                <a:sym typeface="Roboto"/>
              </a:rPr>
              <a:t>*Policy can be set at different levels of acceptance: should medicare FFS programs be adjusted for social risk (controversial) vs capitated payments to MA plans should reflect social adjustment (less controversial) vs integration of somatic and SDOH services. (Reference against 4 future state scenarios)</a:t>
            </a:r>
            <a:endParaRPr sz="500">
              <a:latin typeface="Roboto"/>
              <a:ea typeface="Roboto"/>
              <a:cs typeface="Roboto"/>
              <a:sym typeface="Roboto"/>
            </a:endParaRPr>
          </a:p>
        </p:txBody>
      </p:sp>
      <p:sp>
        <p:nvSpPr>
          <p:cNvPr id="742" name="Google Shape;742;p92"/>
          <p:cNvSpPr txBox="1"/>
          <p:nvPr/>
        </p:nvSpPr>
        <p:spPr>
          <a:xfrm>
            <a:off x="298613" y="4100063"/>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500">
                <a:latin typeface="Roboto"/>
                <a:ea typeface="Roboto"/>
                <a:cs typeface="Roboto"/>
                <a:sym typeface="Roboto"/>
              </a:rPr>
              <a:t>Trade offs between cost/sustainability of programs and payer/provider sustainability</a:t>
            </a:r>
            <a:endParaRPr sz="500">
              <a:latin typeface="Roboto"/>
              <a:ea typeface="Roboto"/>
              <a:cs typeface="Roboto"/>
              <a:sym typeface="Roboto"/>
            </a:endParaRPr>
          </a:p>
        </p:txBody>
      </p:sp>
      <p:sp>
        <p:nvSpPr>
          <p:cNvPr id="743" name="Google Shape;743;p92"/>
          <p:cNvSpPr txBox="1"/>
          <p:nvPr/>
        </p:nvSpPr>
        <p:spPr>
          <a:xfrm>
            <a:off x="187788" y="2629813"/>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500">
                <a:latin typeface="Roboto"/>
                <a:ea typeface="Roboto"/>
                <a:cs typeface="Roboto"/>
                <a:sym typeface="Roboto"/>
              </a:rPr>
              <a:t>BLM movement (Societal) and impact on equity in health insurance payments</a:t>
            </a:r>
            <a:endParaRPr sz="500">
              <a:latin typeface="Roboto"/>
              <a:ea typeface="Roboto"/>
              <a:cs typeface="Roboto"/>
              <a:sym typeface="Roboto"/>
            </a:endParaRPr>
          </a:p>
        </p:txBody>
      </p:sp>
      <p:sp>
        <p:nvSpPr>
          <p:cNvPr id="744" name="Google Shape;744;p92"/>
          <p:cNvSpPr txBox="1"/>
          <p:nvPr/>
        </p:nvSpPr>
        <p:spPr>
          <a:xfrm>
            <a:off x="3465263" y="1631638"/>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Interoperability standards for SDOH</a:t>
            </a:r>
            <a:endParaRPr b="1" sz="500">
              <a:latin typeface="Roboto"/>
              <a:ea typeface="Roboto"/>
              <a:cs typeface="Roboto"/>
              <a:sym typeface="Roboto"/>
            </a:endParaRPr>
          </a:p>
        </p:txBody>
      </p:sp>
      <p:sp>
        <p:nvSpPr>
          <p:cNvPr id="745" name="Google Shape;745;p92"/>
          <p:cNvSpPr/>
          <p:nvPr/>
        </p:nvSpPr>
        <p:spPr>
          <a:xfrm>
            <a:off x="4446375" y="1025875"/>
            <a:ext cx="1895700" cy="2550600"/>
          </a:xfrm>
          <a:prstGeom prst="ellipse">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92"/>
          <p:cNvSpPr/>
          <p:nvPr/>
        </p:nvSpPr>
        <p:spPr>
          <a:xfrm>
            <a:off x="398075" y="240125"/>
            <a:ext cx="4315800" cy="2190000"/>
          </a:xfrm>
          <a:prstGeom prst="ellipse">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92"/>
          <p:cNvSpPr/>
          <p:nvPr/>
        </p:nvSpPr>
        <p:spPr>
          <a:xfrm>
            <a:off x="6661475" y="557850"/>
            <a:ext cx="2510100" cy="1150500"/>
          </a:xfrm>
          <a:prstGeom prst="ellipse">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92"/>
          <p:cNvSpPr/>
          <p:nvPr/>
        </p:nvSpPr>
        <p:spPr>
          <a:xfrm>
            <a:off x="6840725" y="1960500"/>
            <a:ext cx="1895700" cy="2115900"/>
          </a:xfrm>
          <a:prstGeom prst="ellipse">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92"/>
          <p:cNvSpPr/>
          <p:nvPr/>
        </p:nvSpPr>
        <p:spPr>
          <a:xfrm rot="-5400000">
            <a:off x="3443400" y="1747438"/>
            <a:ext cx="1309800" cy="3770100"/>
          </a:xfrm>
          <a:prstGeom prst="ellipse">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Large</a:t>
            </a:r>
            <a:r>
              <a:rPr lang="en"/>
              <a:t> Group </a:t>
            </a:r>
            <a:r>
              <a:rPr lang="en"/>
              <a:t>Share Out</a:t>
            </a:r>
            <a:br>
              <a:rPr lang="en"/>
            </a:br>
            <a:endParaRPr sz="800"/>
          </a:p>
          <a:p>
            <a:pPr indent="0" lvl="0" marL="0" rtl="0" algn="ctr">
              <a:spcBef>
                <a:spcPts val="0"/>
              </a:spcBef>
              <a:spcAft>
                <a:spcPts val="0"/>
              </a:spcAft>
              <a:buNone/>
            </a:pPr>
            <a:r>
              <a:rPr b="0" lang="en" sz="1800">
                <a:solidFill>
                  <a:srgbClr val="666666"/>
                </a:solidFill>
              </a:rPr>
              <a:t>Thinking Through and Mapping Drivers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Lunch Break</a:t>
            </a:r>
            <a:endParaRPr/>
          </a:p>
          <a:p>
            <a:pPr indent="0" lvl="0" marL="0" rtl="0" algn="l">
              <a:spcBef>
                <a:spcPts val="0"/>
              </a:spcBef>
              <a:spcAft>
                <a:spcPts val="0"/>
              </a:spcAft>
              <a:buNone/>
            </a:pPr>
            <a:r>
              <a:t/>
            </a:r>
            <a:endParaRPr b="0" sz="800">
              <a:solidFill>
                <a:srgbClr val="666666"/>
              </a:solidFill>
            </a:endParaRPr>
          </a:p>
          <a:p>
            <a:pPr indent="0" lvl="0" marL="0" rtl="0" algn="l">
              <a:spcBef>
                <a:spcPts val="0"/>
              </a:spcBef>
              <a:spcAft>
                <a:spcPts val="0"/>
              </a:spcAft>
              <a:buNone/>
            </a:pPr>
            <a:r>
              <a:t/>
            </a:r>
            <a:endParaRPr b="0" sz="1800">
              <a:solidFill>
                <a:srgbClr val="66666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5"/>
          <p:cNvSpPr txBox="1"/>
          <p:nvPr>
            <p:ph idx="1" type="body"/>
          </p:nvPr>
        </p:nvSpPr>
        <p:spPr>
          <a:xfrm>
            <a:off x="42775" y="587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Driver Mapping, Master</a:t>
            </a:r>
            <a:endParaRPr sz="1400"/>
          </a:p>
        </p:txBody>
      </p:sp>
      <p:cxnSp>
        <p:nvCxnSpPr>
          <p:cNvPr id="765" name="Google Shape;765;p95"/>
          <p:cNvCxnSpPr>
            <a:stCxn id="766" idx="2"/>
            <a:endCxn id="767" idx="0"/>
          </p:cNvCxnSpPr>
          <p:nvPr/>
        </p:nvCxnSpPr>
        <p:spPr>
          <a:xfrm>
            <a:off x="4471425" y="641463"/>
            <a:ext cx="0" cy="3776700"/>
          </a:xfrm>
          <a:prstGeom prst="straightConnector1">
            <a:avLst/>
          </a:prstGeom>
          <a:noFill/>
          <a:ln cap="flat" cmpd="sng" w="19050">
            <a:solidFill>
              <a:schemeClr val="dk2"/>
            </a:solidFill>
            <a:prstDash val="solid"/>
            <a:round/>
            <a:headEnd len="med" w="med" type="none"/>
            <a:tailEnd len="med" w="med" type="none"/>
          </a:ln>
        </p:spPr>
      </p:cxnSp>
      <p:cxnSp>
        <p:nvCxnSpPr>
          <p:cNvPr id="768" name="Google Shape;768;p95"/>
          <p:cNvCxnSpPr/>
          <p:nvPr/>
        </p:nvCxnSpPr>
        <p:spPr>
          <a:xfrm>
            <a:off x="2244050" y="2430088"/>
            <a:ext cx="4399500" cy="0"/>
          </a:xfrm>
          <a:prstGeom prst="straightConnector1">
            <a:avLst/>
          </a:prstGeom>
          <a:noFill/>
          <a:ln cap="flat" cmpd="sng" w="19050">
            <a:solidFill>
              <a:schemeClr val="dk2"/>
            </a:solidFill>
            <a:prstDash val="solid"/>
            <a:round/>
            <a:headEnd len="med" w="med" type="none"/>
            <a:tailEnd len="med" w="med" type="none"/>
          </a:ln>
        </p:spPr>
      </p:cxnSp>
      <p:sp>
        <p:nvSpPr>
          <p:cNvPr id="769" name="Google Shape;769;p95"/>
          <p:cNvSpPr txBox="1"/>
          <p:nvPr/>
        </p:nvSpPr>
        <p:spPr>
          <a:xfrm>
            <a:off x="700975"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uncertain</a:t>
            </a:r>
            <a:endParaRPr sz="1200">
              <a:solidFill>
                <a:srgbClr val="980000"/>
              </a:solidFill>
            </a:endParaRPr>
          </a:p>
        </p:txBody>
      </p:sp>
      <p:sp>
        <p:nvSpPr>
          <p:cNvPr id="770" name="Google Shape;770;p95"/>
          <p:cNvSpPr txBox="1"/>
          <p:nvPr/>
        </p:nvSpPr>
        <p:spPr>
          <a:xfrm>
            <a:off x="6643550" y="2176438"/>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The outcome is certain</a:t>
            </a:r>
            <a:endParaRPr sz="1200">
              <a:solidFill>
                <a:srgbClr val="980000"/>
              </a:solidFill>
            </a:endParaRPr>
          </a:p>
        </p:txBody>
      </p:sp>
      <p:sp>
        <p:nvSpPr>
          <p:cNvPr id="766" name="Google Shape;766;p95"/>
          <p:cNvSpPr txBox="1"/>
          <p:nvPr/>
        </p:nvSpPr>
        <p:spPr>
          <a:xfrm>
            <a:off x="3755025" y="8106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More important for the policy area</a:t>
            </a:r>
            <a:endParaRPr sz="1200">
              <a:solidFill>
                <a:srgbClr val="980000"/>
              </a:solidFill>
            </a:endParaRPr>
          </a:p>
        </p:txBody>
      </p:sp>
      <p:sp>
        <p:nvSpPr>
          <p:cNvPr id="767" name="Google Shape;767;p95"/>
          <p:cNvSpPr txBox="1"/>
          <p:nvPr/>
        </p:nvSpPr>
        <p:spPr>
          <a:xfrm>
            <a:off x="3755025" y="4418013"/>
            <a:ext cx="1432800" cy="5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80000"/>
                </a:solidFill>
              </a:rPr>
              <a:t>Less important for the policy area</a:t>
            </a:r>
            <a:endParaRPr sz="1200">
              <a:solidFill>
                <a:srgbClr val="980000"/>
              </a:solidFill>
            </a:endParaRPr>
          </a:p>
        </p:txBody>
      </p:sp>
      <p:sp>
        <p:nvSpPr>
          <p:cNvPr id="771" name="Google Shape;771;p95"/>
          <p:cNvSpPr txBox="1"/>
          <p:nvPr/>
        </p:nvSpPr>
        <p:spPr>
          <a:xfrm>
            <a:off x="7972125" y="975013"/>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latin typeface="Lora"/>
                <a:ea typeface="Lora"/>
                <a:cs typeface="Lora"/>
                <a:sym typeface="Lora"/>
              </a:rPr>
              <a:t>Medicaid expansion</a:t>
            </a:r>
            <a:endParaRPr sz="1200">
              <a:latin typeface="Roboto"/>
              <a:ea typeface="Roboto"/>
              <a:cs typeface="Roboto"/>
              <a:sym typeface="Roboto"/>
            </a:endParaRPr>
          </a:p>
        </p:txBody>
      </p:sp>
      <p:sp>
        <p:nvSpPr>
          <p:cNvPr id="772" name="Google Shape;772;p95"/>
          <p:cNvSpPr txBox="1"/>
          <p:nvPr/>
        </p:nvSpPr>
        <p:spPr>
          <a:xfrm>
            <a:off x="3563553" y="1702925"/>
            <a:ext cx="2016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latin typeface="Roboto"/>
                <a:ea typeface="Roboto"/>
                <a:cs typeface="Roboto"/>
                <a:sym typeface="Roboto"/>
              </a:rPr>
              <a:t>Pay for activities that improve health of vulnerable populations (authority and incentives)</a:t>
            </a:r>
            <a:endParaRPr sz="700">
              <a:latin typeface="Roboto"/>
              <a:ea typeface="Roboto"/>
              <a:cs typeface="Roboto"/>
              <a:sym typeface="Roboto"/>
            </a:endParaRPr>
          </a:p>
        </p:txBody>
      </p:sp>
      <p:sp>
        <p:nvSpPr>
          <p:cNvPr id="773" name="Google Shape;773;p95"/>
          <p:cNvSpPr txBox="1"/>
          <p:nvPr/>
        </p:nvSpPr>
        <p:spPr>
          <a:xfrm>
            <a:off x="7505100" y="1495023"/>
            <a:ext cx="1638900" cy="7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2"/>
                </a:solidFill>
                <a:latin typeface="Lora"/>
                <a:ea typeface="Lora"/>
                <a:cs typeface="Lora"/>
                <a:sym typeface="Lora"/>
              </a:rPr>
              <a:t>CHWs; community role in care models; robust </a:t>
            </a:r>
            <a:r>
              <a:rPr lang="en" sz="1100">
                <a:solidFill>
                  <a:schemeClr val="dk2"/>
                </a:solidFill>
                <a:latin typeface="Lora"/>
                <a:ea typeface="Lora"/>
                <a:cs typeface="Lora"/>
                <a:sym typeface="Lora"/>
              </a:rPr>
              <a:t>technical</a:t>
            </a:r>
            <a:r>
              <a:rPr lang="en" sz="1100">
                <a:solidFill>
                  <a:schemeClr val="dk2"/>
                </a:solidFill>
                <a:latin typeface="Lora"/>
                <a:ea typeface="Lora"/>
                <a:cs typeface="Lora"/>
                <a:sym typeface="Lora"/>
              </a:rPr>
              <a:t> support</a:t>
            </a:r>
            <a:endParaRPr sz="1000">
              <a:latin typeface="Roboto"/>
              <a:ea typeface="Roboto"/>
              <a:cs typeface="Roboto"/>
              <a:sym typeface="Roboto"/>
            </a:endParaRPr>
          </a:p>
        </p:txBody>
      </p:sp>
      <p:sp>
        <p:nvSpPr>
          <p:cNvPr id="774" name="Google Shape;774;p95"/>
          <p:cNvSpPr txBox="1"/>
          <p:nvPr/>
        </p:nvSpPr>
        <p:spPr>
          <a:xfrm>
            <a:off x="2903925" y="454850"/>
            <a:ext cx="2868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latin typeface="Lora"/>
                <a:ea typeface="Lora"/>
                <a:cs typeface="Lora"/>
                <a:sym typeface="Lora"/>
              </a:rPr>
              <a:t>WIFI availability/Internet connectivity/enabling telehealth</a:t>
            </a:r>
            <a:endParaRPr sz="1100">
              <a:latin typeface="Roboto"/>
              <a:ea typeface="Roboto"/>
              <a:cs typeface="Roboto"/>
              <a:sym typeface="Roboto"/>
            </a:endParaRPr>
          </a:p>
        </p:txBody>
      </p:sp>
      <p:sp>
        <p:nvSpPr>
          <p:cNvPr id="775" name="Google Shape;775;p95"/>
          <p:cNvSpPr txBox="1"/>
          <p:nvPr/>
        </p:nvSpPr>
        <p:spPr>
          <a:xfrm>
            <a:off x="3602125" y="1442463"/>
            <a:ext cx="15666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2"/>
                </a:solidFill>
                <a:latin typeface="Lora"/>
                <a:ea typeface="Lora"/>
                <a:cs typeface="Lora"/>
                <a:sym typeface="Lora"/>
              </a:rPr>
              <a:t>Medicare for all</a:t>
            </a:r>
            <a:endParaRPr sz="1300">
              <a:latin typeface="Roboto"/>
              <a:ea typeface="Roboto"/>
              <a:cs typeface="Roboto"/>
              <a:sym typeface="Roboto"/>
            </a:endParaRPr>
          </a:p>
        </p:txBody>
      </p:sp>
      <p:sp>
        <p:nvSpPr>
          <p:cNvPr id="776" name="Google Shape;776;p95"/>
          <p:cNvSpPr txBox="1"/>
          <p:nvPr/>
        </p:nvSpPr>
        <p:spPr>
          <a:xfrm>
            <a:off x="6041575" y="1991250"/>
            <a:ext cx="2415300" cy="6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Deprivation index that suits purpose (items, geography)/algorithm bias/transparency</a:t>
            </a:r>
            <a:endParaRPr sz="800">
              <a:latin typeface="Roboto"/>
              <a:ea typeface="Roboto"/>
              <a:cs typeface="Roboto"/>
              <a:sym typeface="Roboto"/>
            </a:endParaRPr>
          </a:p>
        </p:txBody>
      </p:sp>
      <p:sp>
        <p:nvSpPr>
          <p:cNvPr id="777" name="Google Shape;777;p95"/>
          <p:cNvSpPr txBox="1"/>
          <p:nvPr/>
        </p:nvSpPr>
        <p:spPr>
          <a:xfrm>
            <a:off x="4612550" y="286590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Immigration (inclusion)</a:t>
            </a:r>
            <a:endParaRPr sz="1000">
              <a:latin typeface="Roboto"/>
              <a:ea typeface="Roboto"/>
              <a:cs typeface="Roboto"/>
              <a:sym typeface="Roboto"/>
            </a:endParaRPr>
          </a:p>
        </p:txBody>
      </p:sp>
      <p:sp>
        <p:nvSpPr>
          <p:cNvPr id="778" name="Google Shape;778;p95"/>
          <p:cNvSpPr txBox="1"/>
          <p:nvPr/>
        </p:nvSpPr>
        <p:spPr>
          <a:xfrm>
            <a:off x="2452375" y="1356300"/>
            <a:ext cx="13725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rPr>
              <a:t>universal, excellent pre-school+.</a:t>
            </a:r>
            <a:endParaRPr sz="1200">
              <a:latin typeface="Roboto"/>
              <a:ea typeface="Roboto"/>
              <a:cs typeface="Roboto"/>
              <a:sym typeface="Roboto"/>
            </a:endParaRPr>
          </a:p>
        </p:txBody>
      </p:sp>
      <p:sp>
        <p:nvSpPr>
          <p:cNvPr id="779" name="Google Shape;779;p95"/>
          <p:cNvSpPr txBox="1"/>
          <p:nvPr/>
        </p:nvSpPr>
        <p:spPr>
          <a:xfrm>
            <a:off x="1658300" y="2655350"/>
            <a:ext cx="2016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Lora"/>
                <a:ea typeface="Lora"/>
                <a:cs typeface="Lora"/>
                <a:sym typeface="Lora"/>
              </a:rPr>
              <a:t>Decarceration (effective transitions, family impact pre/post incarceration)</a:t>
            </a:r>
            <a:endParaRPr sz="1000">
              <a:latin typeface="Roboto"/>
              <a:ea typeface="Roboto"/>
              <a:cs typeface="Roboto"/>
              <a:sym typeface="Roboto"/>
            </a:endParaRPr>
          </a:p>
        </p:txBody>
      </p:sp>
      <p:sp>
        <p:nvSpPr>
          <p:cNvPr id="780" name="Google Shape;780;p95"/>
          <p:cNvSpPr txBox="1"/>
          <p:nvPr/>
        </p:nvSpPr>
        <p:spPr>
          <a:xfrm>
            <a:off x="2482225" y="106117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Roboto"/>
                <a:ea typeface="Roboto"/>
                <a:cs typeface="Roboto"/>
                <a:sym typeface="Roboto"/>
              </a:rPr>
              <a:t>Race </a:t>
            </a:r>
            <a:r>
              <a:rPr lang="en" sz="1100">
                <a:latin typeface="Roboto"/>
                <a:ea typeface="Roboto"/>
                <a:cs typeface="Roboto"/>
                <a:sym typeface="Roboto"/>
              </a:rPr>
              <a:t>relations</a:t>
            </a:r>
            <a:endParaRPr sz="1000">
              <a:latin typeface="Roboto"/>
              <a:ea typeface="Roboto"/>
              <a:cs typeface="Roboto"/>
              <a:sym typeface="Roboto"/>
            </a:endParaRPr>
          </a:p>
        </p:txBody>
      </p:sp>
      <p:sp>
        <p:nvSpPr>
          <p:cNvPr id="781" name="Google Shape;781;p95"/>
          <p:cNvSpPr txBox="1"/>
          <p:nvPr/>
        </p:nvSpPr>
        <p:spPr>
          <a:xfrm>
            <a:off x="2906275" y="333220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Adjustment v. </a:t>
            </a:r>
            <a:r>
              <a:rPr lang="en" sz="1200">
                <a:latin typeface="Roboto"/>
                <a:ea typeface="Roboto"/>
                <a:cs typeface="Roboto"/>
                <a:sym typeface="Roboto"/>
              </a:rPr>
              <a:t>Satisfying</a:t>
            </a:r>
            <a:r>
              <a:rPr lang="en" sz="1200">
                <a:latin typeface="Roboto"/>
                <a:ea typeface="Roboto"/>
                <a:cs typeface="Roboto"/>
                <a:sym typeface="Roboto"/>
              </a:rPr>
              <a:t> </a:t>
            </a:r>
            <a:endParaRPr sz="1200">
              <a:latin typeface="Roboto"/>
              <a:ea typeface="Roboto"/>
              <a:cs typeface="Roboto"/>
              <a:sym typeface="Roboto"/>
            </a:endParaRPr>
          </a:p>
        </p:txBody>
      </p:sp>
      <p:sp>
        <p:nvSpPr>
          <p:cNvPr id="782" name="Google Shape;782;p95"/>
          <p:cNvSpPr txBox="1"/>
          <p:nvPr/>
        </p:nvSpPr>
        <p:spPr>
          <a:xfrm>
            <a:off x="4612550" y="3233413"/>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Health Literacy</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
        <p:nvSpPr>
          <p:cNvPr id="783" name="Google Shape;783;p95"/>
          <p:cNvSpPr txBox="1"/>
          <p:nvPr/>
        </p:nvSpPr>
        <p:spPr>
          <a:xfrm>
            <a:off x="5302938" y="1617150"/>
            <a:ext cx="10722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Roboto"/>
                <a:ea typeface="Roboto"/>
                <a:cs typeface="Roboto"/>
                <a:sym typeface="Roboto"/>
              </a:rPr>
              <a:t>Cultural Competency</a:t>
            </a:r>
            <a:endParaRPr sz="800">
              <a:solidFill>
                <a:schemeClr val="dk1"/>
              </a:solidFill>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
        <p:nvSpPr>
          <p:cNvPr id="784" name="Google Shape;784;p95"/>
          <p:cNvSpPr txBox="1"/>
          <p:nvPr/>
        </p:nvSpPr>
        <p:spPr>
          <a:xfrm>
            <a:off x="5412125" y="708846"/>
            <a:ext cx="1432800" cy="5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Community </a:t>
            </a:r>
            <a:r>
              <a:rPr lang="en" sz="800">
                <a:latin typeface="Roboto"/>
                <a:ea typeface="Roboto"/>
                <a:cs typeface="Roboto"/>
                <a:sym typeface="Roboto"/>
              </a:rPr>
              <a:t>Access (food, housing, healthcare jobs, safety etc.)</a:t>
            </a:r>
            <a:endParaRPr sz="800">
              <a:latin typeface="Roboto"/>
              <a:ea typeface="Roboto"/>
              <a:cs typeface="Roboto"/>
              <a:sym typeface="Roboto"/>
            </a:endParaRPr>
          </a:p>
        </p:txBody>
      </p:sp>
      <p:sp>
        <p:nvSpPr>
          <p:cNvPr id="785" name="Google Shape;785;p95"/>
          <p:cNvSpPr txBox="1"/>
          <p:nvPr/>
        </p:nvSpPr>
        <p:spPr>
          <a:xfrm>
            <a:off x="7972125" y="103525"/>
            <a:ext cx="1217100" cy="6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Data Standards / Interoperability / Societal </a:t>
            </a:r>
            <a:endParaRPr sz="1200">
              <a:latin typeface="Roboto"/>
              <a:ea typeface="Roboto"/>
              <a:cs typeface="Roboto"/>
              <a:sym typeface="Roboto"/>
            </a:endParaRPr>
          </a:p>
        </p:txBody>
      </p:sp>
      <p:sp>
        <p:nvSpPr>
          <p:cNvPr id="786" name="Google Shape;786;p95"/>
          <p:cNvSpPr txBox="1"/>
          <p:nvPr/>
        </p:nvSpPr>
        <p:spPr>
          <a:xfrm>
            <a:off x="4794200" y="1295438"/>
            <a:ext cx="7566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Roboto"/>
                <a:ea typeface="Roboto"/>
                <a:cs typeface="Roboto"/>
                <a:sym typeface="Roboto"/>
              </a:rPr>
              <a:t>Funding Caps</a:t>
            </a:r>
            <a:endParaRPr sz="800">
              <a:latin typeface="Roboto"/>
              <a:ea typeface="Roboto"/>
              <a:cs typeface="Roboto"/>
              <a:sym typeface="Roboto"/>
            </a:endParaRPr>
          </a:p>
        </p:txBody>
      </p:sp>
      <p:sp>
        <p:nvSpPr>
          <p:cNvPr id="787" name="Google Shape;787;p95"/>
          <p:cNvSpPr txBox="1"/>
          <p:nvPr/>
        </p:nvSpPr>
        <p:spPr>
          <a:xfrm>
            <a:off x="5440175" y="3467700"/>
            <a:ext cx="18771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public health infrastructure is needed</a:t>
            </a:r>
            <a:endParaRPr sz="1100"/>
          </a:p>
        </p:txBody>
      </p:sp>
      <p:sp>
        <p:nvSpPr>
          <p:cNvPr id="788" name="Google Shape;788;p95"/>
          <p:cNvSpPr txBox="1"/>
          <p:nvPr/>
        </p:nvSpPr>
        <p:spPr>
          <a:xfrm>
            <a:off x="2180425" y="81075"/>
            <a:ext cx="944100" cy="8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800">
                <a:solidFill>
                  <a:schemeClr val="dk1"/>
                </a:solidFill>
                <a:latin typeface="Roboto"/>
                <a:ea typeface="Roboto"/>
                <a:cs typeface="Roboto"/>
                <a:sym typeface="Roboto"/>
              </a:rPr>
              <a:t>Regulatory alignment</a:t>
            </a:r>
            <a:r>
              <a:rPr lang="en" sz="800">
                <a:solidFill>
                  <a:schemeClr val="dk1"/>
                </a:solidFill>
                <a:latin typeface="Roboto"/>
                <a:ea typeface="Roboto"/>
                <a:cs typeface="Roboto"/>
                <a:sym typeface="Roboto"/>
              </a:rPr>
              <a:t>: CMS/CMMI (States letter, 2021 E&amp;M changes)</a:t>
            </a:r>
            <a:endParaRPr sz="8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789" name="Google Shape;789;p95"/>
          <p:cNvSpPr txBox="1"/>
          <p:nvPr/>
        </p:nvSpPr>
        <p:spPr>
          <a:xfrm>
            <a:off x="6912975" y="733650"/>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COVID!:</a:t>
            </a:r>
            <a:r>
              <a:rPr lang="en" sz="800">
                <a:latin typeface="Roboto"/>
                <a:ea typeface="Roboto"/>
                <a:cs typeface="Roboto"/>
                <a:sym typeface="Roboto"/>
              </a:rPr>
              <a:t> legislative  &amp; Exec focused on this; highlights disparities: must now &amp; sustainable</a:t>
            </a:r>
            <a:endParaRPr sz="800">
              <a:latin typeface="Roboto"/>
              <a:ea typeface="Roboto"/>
              <a:cs typeface="Roboto"/>
              <a:sym typeface="Roboto"/>
            </a:endParaRPr>
          </a:p>
        </p:txBody>
      </p:sp>
      <p:sp>
        <p:nvSpPr>
          <p:cNvPr id="790" name="Google Shape;790;p95"/>
          <p:cNvSpPr txBox="1"/>
          <p:nvPr/>
        </p:nvSpPr>
        <p:spPr>
          <a:xfrm>
            <a:off x="2578675" y="1704425"/>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Patient Experience</a:t>
            </a:r>
            <a:r>
              <a:rPr lang="en" sz="800">
                <a:latin typeface="Roboto"/>
                <a:ea typeface="Roboto"/>
                <a:cs typeface="Roboto"/>
                <a:sym typeface="Roboto"/>
              </a:rPr>
              <a:t>: Commitment to improvement &amp; measurement</a:t>
            </a:r>
            <a:endParaRPr sz="800">
              <a:latin typeface="Roboto"/>
              <a:ea typeface="Roboto"/>
              <a:cs typeface="Roboto"/>
              <a:sym typeface="Roboto"/>
            </a:endParaRPr>
          </a:p>
        </p:txBody>
      </p:sp>
      <p:sp>
        <p:nvSpPr>
          <p:cNvPr id="791" name="Google Shape;791;p95"/>
          <p:cNvSpPr txBox="1"/>
          <p:nvPr/>
        </p:nvSpPr>
        <p:spPr>
          <a:xfrm>
            <a:off x="950425" y="975013"/>
            <a:ext cx="1119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800">
                <a:latin typeface="Roboto"/>
                <a:ea typeface="Roboto"/>
                <a:cs typeface="Roboto"/>
                <a:sym typeface="Roboto"/>
              </a:rPr>
              <a:t>Interoperability</a:t>
            </a:r>
            <a:r>
              <a:rPr lang="en" sz="800">
                <a:latin typeface="Roboto"/>
                <a:ea typeface="Roboto"/>
                <a:cs typeface="Roboto"/>
                <a:sym typeface="Roboto"/>
              </a:rPr>
              <a:t>: SDH data documentation and exchange standards; within/without HC sector</a:t>
            </a:r>
            <a:endParaRPr sz="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792" name="Google Shape;792;p95"/>
          <p:cNvSpPr txBox="1"/>
          <p:nvPr/>
        </p:nvSpPr>
        <p:spPr>
          <a:xfrm>
            <a:off x="6086750" y="2671736"/>
            <a:ext cx="1119900" cy="7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AI/ML, Apps</a:t>
            </a:r>
            <a:r>
              <a:rPr lang="en" sz="800">
                <a:latin typeface="Roboto"/>
                <a:ea typeface="Roboto"/>
                <a:cs typeface="Roboto"/>
                <a:sym typeface="Roboto"/>
              </a:rPr>
              <a:t> - greater access to SDH data, modeling inclusion of variables</a:t>
            </a:r>
            <a:endParaRPr sz="800">
              <a:latin typeface="Roboto"/>
              <a:ea typeface="Roboto"/>
              <a:cs typeface="Roboto"/>
              <a:sym typeface="Roboto"/>
            </a:endParaRPr>
          </a:p>
        </p:txBody>
      </p:sp>
      <p:sp>
        <p:nvSpPr>
          <p:cNvPr id="793" name="Google Shape;793;p95"/>
          <p:cNvSpPr txBox="1"/>
          <p:nvPr/>
        </p:nvSpPr>
        <p:spPr>
          <a:xfrm>
            <a:off x="5132250" y="103535"/>
            <a:ext cx="1119900" cy="6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Incr awareness </a:t>
            </a:r>
            <a:r>
              <a:rPr b="1" lang="en" sz="800">
                <a:latin typeface="Roboto"/>
                <a:ea typeface="Roboto"/>
                <a:cs typeface="Roboto"/>
                <a:sym typeface="Roboto"/>
              </a:rPr>
              <a:t>Income Inequality,</a:t>
            </a:r>
            <a:r>
              <a:rPr lang="en" sz="800">
                <a:latin typeface="Roboto"/>
                <a:ea typeface="Roboto"/>
                <a:cs typeface="Roboto"/>
                <a:sym typeface="Roboto"/>
              </a:rPr>
              <a:t> rel. To health; disagreements over action</a:t>
            </a:r>
            <a:endParaRPr sz="800">
              <a:latin typeface="Roboto"/>
              <a:ea typeface="Roboto"/>
              <a:cs typeface="Roboto"/>
              <a:sym typeface="Roboto"/>
            </a:endParaRPr>
          </a:p>
        </p:txBody>
      </p:sp>
      <p:sp>
        <p:nvSpPr>
          <p:cNvPr id="794" name="Google Shape;794;p95"/>
          <p:cNvSpPr txBox="1"/>
          <p:nvPr/>
        </p:nvSpPr>
        <p:spPr>
          <a:xfrm>
            <a:off x="3319925" y="2482600"/>
            <a:ext cx="1432800" cy="7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Telehealth focus</a:t>
            </a:r>
            <a:r>
              <a:rPr lang="en" sz="800">
                <a:latin typeface="Roboto"/>
                <a:ea typeface="Roboto"/>
                <a:cs typeface="Roboto"/>
                <a:sym typeface="Roboto"/>
              </a:rPr>
              <a:t>: Overnight Breakdown of barriers (Tech/Pymt/Policy/Privacy)Bandwidth issues,sustainable? </a:t>
            </a:r>
            <a:endParaRPr sz="800">
              <a:latin typeface="Roboto"/>
              <a:ea typeface="Roboto"/>
              <a:cs typeface="Roboto"/>
              <a:sym typeface="Roboto"/>
            </a:endParaRPr>
          </a:p>
        </p:txBody>
      </p:sp>
      <p:sp>
        <p:nvSpPr>
          <p:cNvPr id="795" name="Google Shape;795;p95"/>
          <p:cNvSpPr txBox="1"/>
          <p:nvPr/>
        </p:nvSpPr>
        <p:spPr>
          <a:xfrm>
            <a:off x="4471425" y="3755950"/>
            <a:ext cx="1119900" cy="10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Workforce </a:t>
            </a:r>
            <a:r>
              <a:rPr lang="en" sz="800">
                <a:latin typeface="Roboto"/>
                <a:ea typeface="Roboto"/>
                <a:cs typeface="Roboto"/>
                <a:sym typeface="Roboto"/>
              </a:rPr>
              <a:t>deficiencies only fixable with global payment/SDH adj (e.g. CHW, SW)/unemployment &amp; retraining</a:t>
            </a:r>
            <a:endParaRPr sz="800">
              <a:latin typeface="Roboto"/>
              <a:ea typeface="Roboto"/>
              <a:cs typeface="Roboto"/>
              <a:sym typeface="Roboto"/>
            </a:endParaRPr>
          </a:p>
        </p:txBody>
      </p:sp>
      <p:sp>
        <p:nvSpPr>
          <p:cNvPr id="796" name="Google Shape;796;p95"/>
          <p:cNvSpPr txBox="1"/>
          <p:nvPr/>
        </p:nvSpPr>
        <p:spPr>
          <a:xfrm>
            <a:off x="1476200" y="3327300"/>
            <a:ext cx="1119900" cy="7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Environment &amp; Health</a:t>
            </a:r>
            <a:r>
              <a:rPr lang="en" sz="800">
                <a:latin typeface="Roboto"/>
                <a:ea typeface="Roboto"/>
                <a:cs typeface="Roboto"/>
                <a:sym typeface="Roboto"/>
              </a:rPr>
              <a:t> - Incr Awareness: Flooding, Water, Fires</a:t>
            </a:r>
            <a:endParaRPr sz="800">
              <a:latin typeface="Roboto"/>
              <a:ea typeface="Roboto"/>
              <a:cs typeface="Roboto"/>
              <a:sym typeface="Roboto"/>
            </a:endParaRPr>
          </a:p>
        </p:txBody>
      </p:sp>
      <p:sp>
        <p:nvSpPr>
          <p:cNvPr id="797" name="Google Shape;797;p95"/>
          <p:cNvSpPr txBox="1"/>
          <p:nvPr/>
        </p:nvSpPr>
        <p:spPr>
          <a:xfrm>
            <a:off x="3931688" y="747763"/>
            <a:ext cx="1119900" cy="8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Consolidation/ACO Growth</a:t>
            </a:r>
            <a:r>
              <a:rPr lang="en" sz="800">
                <a:latin typeface="Roboto"/>
                <a:ea typeface="Roboto"/>
                <a:cs typeface="Roboto"/>
                <a:sym typeface="Roboto"/>
              </a:rPr>
              <a:t>:</a:t>
            </a:r>
            <a:endParaRPr sz="800">
              <a:latin typeface="Roboto"/>
              <a:ea typeface="Roboto"/>
              <a:cs typeface="Roboto"/>
              <a:sym typeface="Roboto"/>
            </a:endParaRPr>
          </a:p>
          <a:p>
            <a:pPr indent="0" lvl="0" marL="0" rtl="0" algn="l">
              <a:spcBef>
                <a:spcPts val="0"/>
              </a:spcBef>
              <a:spcAft>
                <a:spcPts val="0"/>
              </a:spcAft>
              <a:buNone/>
            </a:pPr>
            <a:r>
              <a:rPr lang="en" sz="800">
                <a:latin typeface="Roboto"/>
                <a:ea typeface="Roboto"/>
                <a:cs typeface="Roboto"/>
                <a:sym typeface="Roboto"/>
              </a:rPr>
              <a:t>Shifting Risk to Del. Orgs closer to Consumer</a:t>
            </a:r>
            <a:endParaRPr sz="800">
              <a:latin typeface="Roboto"/>
              <a:ea typeface="Roboto"/>
              <a:cs typeface="Roboto"/>
              <a:sym typeface="Roboto"/>
            </a:endParaRPr>
          </a:p>
        </p:txBody>
      </p:sp>
      <p:sp>
        <p:nvSpPr>
          <p:cNvPr id="798" name="Google Shape;798;p95"/>
          <p:cNvSpPr txBox="1"/>
          <p:nvPr/>
        </p:nvSpPr>
        <p:spPr>
          <a:xfrm>
            <a:off x="7033350" y="-24775"/>
            <a:ext cx="1119900" cy="7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Political alignment/will </a:t>
            </a:r>
            <a:r>
              <a:rPr lang="en" sz="800">
                <a:latin typeface="Roboto"/>
                <a:ea typeface="Roboto"/>
                <a:cs typeface="Roboto"/>
                <a:sym typeface="Roboto"/>
              </a:rPr>
              <a:t>(Biden/Congress); constituent expectations</a:t>
            </a:r>
            <a:endParaRPr sz="800">
              <a:latin typeface="Roboto"/>
              <a:ea typeface="Roboto"/>
              <a:cs typeface="Roboto"/>
              <a:sym typeface="Roboto"/>
            </a:endParaRPr>
          </a:p>
        </p:txBody>
      </p:sp>
      <p:sp>
        <p:nvSpPr>
          <p:cNvPr id="799" name="Google Shape;799;p95"/>
          <p:cNvSpPr txBox="1"/>
          <p:nvPr/>
        </p:nvSpPr>
        <p:spPr>
          <a:xfrm>
            <a:off x="494738" y="3040788"/>
            <a:ext cx="1119900" cy="38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500">
                <a:latin typeface="Roboto"/>
                <a:ea typeface="Roboto"/>
                <a:cs typeface="Roboto"/>
                <a:sym typeface="Roboto"/>
              </a:rPr>
              <a:t>BLM movement (Societal) and impact on equity in health insurance payments</a:t>
            </a:r>
            <a:endParaRPr sz="500">
              <a:latin typeface="Roboto"/>
              <a:ea typeface="Roboto"/>
              <a:cs typeface="Roboto"/>
              <a:sym typeface="Roboto"/>
            </a:endParaRPr>
          </a:p>
        </p:txBody>
      </p:sp>
      <p:sp>
        <p:nvSpPr>
          <p:cNvPr id="800" name="Google Shape;800;p95"/>
          <p:cNvSpPr txBox="1"/>
          <p:nvPr/>
        </p:nvSpPr>
        <p:spPr>
          <a:xfrm>
            <a:off x="4752725" y="1995485"/>
            <a:ext cx="1119900" cy="698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State of social programs and social service supports; where state/federal policy is that would make the need for intervention more/less apparent. Growing need for MCOs to provide social supports (Political)</a:t>
            </a:r>
            <a:endParaRPr b="1" sz="500">
              <a:latin typeface="Roboto"/>
              <a:ea typeface="Roboto"/>
              <a:cs typeface="Roboto"/>
              <a:sym typeface="Roboto"/>
            </a:endParaRPr>
          </a:p>
        </p:txBody>
      </p:sp>
      <p:sp>
        <p:nvSpPr>
          <p:cNvPr id="801" name="Google Shape;801;p95"/>
          <p:cNvSpPr txBox="1"/>
          <p:nvPr/>
        </p:nvSpPr>
        <p:spPr>
          <a:xfrm>
            <a:off x="5818775" y="1107981"/>
            <a:ext cx="1119900" cy="576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00">
                <a:latin typeface="Roboto"/>
                <a:ea typeface="Roboto"/>
                <a:cs typeface="Roboto"/>
                <a:sym typeface="Roboto"/>
              </a:rPr>
              <a:t>How will CBOs be funded over the next decade and will they be overwhelmed given job loss and higher demand for those services (Economic)</a:t>
            </a:r>
            <a:endParaRPr b="1" sz="500">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9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Review of Possible Future States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Scenario 1: Medicare Advantage - Program Change</a:t>
            </a:r>
            <a:endParaRPr sz="28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8"/>
          <p:cNvSpPr/>
          <p:nvPr/>
        </p:nvSpPr>
        <p:spPr>
          <a:xfrm>
            <a:off x="24600" y="-1230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7" name="Google Shape;817;p98"/>
          <p:cNvPicPr preferRelativeResize="0"/>
          <p:nvPr/>
        </p:nvPicPr>
        <p:blipFill>
          <a:blip r:embed="rId3">
            <a:alphaModFix/>
          </a:blip>
          <a:stretch>
            <a:fillRect/>
          </a:stretch>
        </p:blipFill>
        <p:spPr>
          <a:xfrm>
            <a:off x="1050825" y="81726"/>
            <a:ext cx="6792100" cy="5184026"/>
          </a:xfrm>
          <a:prstGeom prst="rect">
            <a:avLst/>
          </a:prstGeom>
          <a:noFill/>
          <a:ln>
            <a:noFill/>
          </a:ln>
        </p:spPr>
      </p:pic>
      <p:sp>
        <p:nvSpPr>
          <p:cNvPr id="818" name="Google Shape;818;p98"/>
          <p:cNvSpPr/>
          <p:nvPr/>
        </p:nvSpPr>
        <p:spPr>
          <a:xfrm>
            <a:off x="7426625" y="142700"/>
            <a:ext cx="519000" cy="24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9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Scenario 2: Medicare Advantage - CMMI Model</a:t>
            </a:r>
            <a:endParaRPr sz="2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Future Policy That Accounts for Social Risk in CMS Payments Should...</a:t>
            </a:r>
            <a:endParaRPr/>
          </a:p>
        </p:txBody>
      </p:sp>
      <p:sp>
        <p:nvSpPr>
          <p:cNvPr id="161" name="Google Shape;161;p28"/>
          <p:cNvSpPr txBox="1"/>
          <p:nvPr>
            <p:ph idx="1" type="body"/>
          </p:nvPr>
        </p:nvSpPr>
        <p:spPr>
          <a:xfrm>
            <a:off x="311700" y="1537425"/>
            <a:ext cx="8520600" cy="2750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B</a:t>
            </a:r>
            <a:r>
              <a:rPr lang="en" sz="1600"/>
              <a:t>e adjusted for social determinants of health; the policy should aim to resolve patients’ social risk and support community interventions</a:t>
            </a:r>
            <a:br>
              <a:rPr lang="en" sz="1600"/>
            </a:br>
            <a:endParaRPr sz="1600"/>
          </a:p>
          <a:p>
            <a:pPr indent="-330200" lvl="0" marL="457200" rtl="0" algn="l">
              <a:spcBef>
                <a:spcPts val="0"/>
              </a:spcBef>
              <a:spcAft>
                <a:spcPts val="0"/>
              </a:spcAft>
              <a:buSzPts val="1600"/>
              <a:buChar char="●"/>
            </a:pPr>
            <a:r>
              <a:rPr lang="en" sz="1600"/>
              <a:t>Be proportional to area disadvantage and designed to address social needs, not just reflective of usual, related healthcare costs</a:t>
            </a:r>
            <a:br>
              <a:rPr lang="en" sz="1600"/>
            </a:br>
            <a:endParaRPr sz="1600"/>
          </a:p>
          <a:p>
            <a:pPr indent="-330200" lvl="0" marL="457200" rtl="0" algn="l">
              <a:spcBef>
                <a:spcPts val="0"/>
              </a:spcBef>
              <a:spcAft>
                <a:spcPts val="0"/>
              </a:spcAft>
              <a:buSzPts val="1600"/>
              <a:buChar char="●"/>
            </a:pPr>
            <a:r>
              <a:rPr lang="en" sz="1600"/>
              <a:t>Have geographic, small-area indices that are created based on patient and population outcomes, and will be a viable, reliable, sustainable mechanism for payment adjustments</a:t>
            </a:r>
            <a:endParaRPr sz="16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00"/>
          <p:cNvSpPr/>
          <p:nvPr/>
        </p:nvSpPr>
        <p:spPr>
          <a:xfrm>
            <a:off x="24600" y="-1230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9" name="Google Shape;829;p100"/>
          <p:cNvPicPr preferRelativeResize="0"/>
          <p:nvPr/>
        </p:nvPicPr>
        <p:blipFill>
          <a:blip r:embed="rId3">
            <a:alphaModFix/>
          </a:blip>
          <a:stretch>
            <a:fillRect/>
          </a:stretch>
        </p:blipFill>
        <p:spPr>
          <a:xfrm>
            <a:off x="1255800" y="38788"/>
            <a:ext cx="6681600" cy="5065926"/>
          </a:xfrm>
          <a:prstGeom prst="rect">
            <a:avLst/>
          </a:prstGeom>
          <a:noFill/>
          <a:ln>
            <a:noFill/>
          </a:ln>
        </p:spPr>
      </p:pic>
      <p:sp>
        <p:nvSpPr>
          <p:cNvPr id="830" name="Google Shape;830;p100"/>
          <p:cNvSpPr/>
          <p:nvPr/>
        </p:nvSpPr>
        <p:spPr>
          <a:xfrm>
            <a:off x="7426625" y="142700"/>
            <a:ext cx="519000" cy="24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Scenario 3: Medicare FFS - CMMI Model</a:t>
            </a:r>
            <a:endParaRPr sz="28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02"/>
          <p:cNvSpPr/>
          <p:nvPr/>
        </p:nvSpPr>
        <p:spPr>
          <a:xfrm>
            <a:off x="24600" y="-1230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1" name="Google Shape;841;p102"/>
          <p:cNvPicPr preferRelativeResize="0"/>
          <p:nvPr/>
        </p:nvPicPr>
        <p:blipFill>
          <a:blip r:embed="rId3">
            <a:alphaModFix/>
          </a:blip>
          <a:stretch>
            <a:fillRect/>
          </a:stretch>
        </p:blipFill>
        <p:spPr>
          <a:xfrm>
            <a:off x="1228275" y="57387"/>
            <a:ext cx="6687450" cy="5028725"/>
          </a:xfrm>
          <a:prstGeom prst="rect">
            <a:avLst/>
          </a:prstGeom>
          <a:noFill/>
          <a:ln>
            <a:noFill/>
          </a:ln>
        </p:spPr>
      </p:pic>
      <p:sp>
        <p:nvSpPr>
          <p:cNvPr id="842" name="Google Shape;842;p102"/>
          <p:cNvSpPr/>
          <p:nvPr/>
        </p:nvSpPr>
        <p:spPr>
          <a:xfrm>
            <a:off x="7426625" y="142700"/>
            <a:ext cx="519000" cy="24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0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Scenario 4: Medicaid Program</a:t>
            </a:r>
            <a:endParaRPr sz="28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04"/>
          <p:cNvSpPr/>
          <p:nvPr/>
        </p:nvSpPr>
        <p:spPr>
          <a:xfrm>
            <a:off x="24600" y="-1230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104"/>
          <p:cNvPicPr preferRelativeResize="0"/>
          <p:nvPr/>
        </p:nvPicPr>
        <p:blipFill>
          <a:blip r:embed="rId3">
            <a:alphaModFix/>
          </a:blip>
          <a:stretch>
            <a:fillRect/>
          </a:stretch>
        </p:blipFill>
        <p:spPr>
          <a:xfrm>
            <a:off x="1326400" y="98913"/>
            <a:ext cx="6491198" cy="4945675"/>
          </a:xfrm>
          <a:prstGeom prst="rect">
            <a:avLst/>
          </a:prstGeom>
          <a:noFill/>
          <a:ln>
            <a:noFill/>
          </a:ln>
        </p:spPr>
      </p:pic>
      <p:sp>
        <p:nvSpPr>
          <p:cNvPr id="854" name="Google Shape;854;p104"/>
          <p:cNvSpPr/>
          <p:nvPr/>
        </p:nvSpPr>
        <p:spPr>
          <a:xfrm>
            <a:off x="7426625" y="142700"/>
            <a:ext cx="519000" cy="24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0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Small Group Exercise</a:t>
            </a:r>
            <a:br>
              <a:rPr lang="en"/>
            </a:br>
            <a:endParaRPr sz="800"/>
          </a:p>
          <a:p>
            <a:pPr indent="0" lvl="0" marL="0" rtl="0" algn="ctr">
              <a:spcBef>
                <a:spcPts val="0"/>
              </a:spcBef>
              <a:spcAft>
                <a:spcPts val="0"/>
              </a:spcAft>
              <a:buNone/>
            </a:pPr>
            <a:r>
              <a:rPr b="0" lang="en" sz="1800">
                <a:solidFill>
                  <a:srgbClr val="666666"/>
                </a:solidFill>
              </a:rPr>
              <a:t>Testing Future States Against Drivers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 Breakdown</a:t>
            </a:r>
            <a:endParaRPr/>
          </a:p>
        </p:txBody>
      </p:sp>
      <p:sp>
        <p:nvSpPr>
          <p:cNvPr id="865" name="Google Shape;865;p10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Sort into breakout rooms with facilitators  (1 minute)</a:t>
            </a:r>
            <a:endParaRPr/>
          </a:p>
          <a:p>
            <a:pPr indent="-342900" lvl="0" marL="457200" rtl="0" algn="l">
              <a:spcBef>
                <a:spcPts val="0"/>
              </a:spcBef>
              <a:spcAft>
                <a:spcPts val="0"/>
              </a:spcAft>
              <a:buSzPts val="1800"/>
              <a:buChar char="●"/>
            </a:pPr>
            <a:r>
              <a:rPr lang="en"/>
              <a:t>Each group facilitator will review the top 5 drivers determined in the earlier larger group session and the group’s assigned future state (10 min)</a:t>
            </a:r>
            <a:endParaRPr/>
          </a:p>
          <a:p>
            <a:pPr indent="-342900" lvl="0" marL="457200" rtl="0" algn="l">
              <a:spcBef>
                <a:spcPts val="0"/>
              </a:spcBef>
              <a:spcAft>
                <a:spcPts val="0"/>
              </a:spcAft>
              <a:buSzPts val="1800"/>
              <a:buChar char="●"/>
            </a:pPr>
            <a:r>
              <a:rPr lang="en"/>
              <a:t>Invite each participant to test the top 5 drivers against their assigned future state (5 min)</a:t>
            </a:r>
            <a:endParaRPr/>
          </a:p>
          <a:p>
            <a:pPr indent="-317500" lvl="1" marL="914400" rtl="0" algn="l">
              <a:spcBef>
                <a:spcPts val="0"/>
              </a:spcBef>
              <a:spcAft>
                <a:spcPts val="0"/>
              </a:spcAft>
              <a:buSzPts val="1400"/>
              <a:buChar char="○"/>
            </a:pPr>
            <a:r>
              <a:rPr lang="en"/>
              <a:t>Low</a:t>
            </a:r>
            <a:endParaRPr/>
          </a:p>
          <a:p>
            <a:pPr indent="-317500" lvl="1" marL="914400" rtl="0" algn="l">
              <a:spcBef>
                <a:spcPts val="0"/>
              </a:spcBef>
              <a:spcAft>
                <a:spcPts val="0"/>
              </a:spcAft>
              <a:buSzPts val="1400"/>
              <a:buChar char="○"/>
            </a:pPr>
            <a:r>
              <a:rPr lang="en"/>
              <a:t>Medium</a:t>
            </a:r>
            <a:endParaRPr/>
          </a:p>
          <a:p>
            <a:pPr indent="-317500" lvl="1" marL="914400" rtl="0" algn="l">
              <a:spcBef>
                <a:spcPts val="0"/>
              </a:spcBef>
              <a:spcAft>
                <a:spcPts val="0"/>
              </a:spcAft>
              <a:buSzPts val="1400"/>
              <a:buChar char="○"/>
            </a:pPr>
            <a:r>
              <a:rPr lang="en"/>
              <a:t>High</a:t>
            </a:r>
            <a:endParaRPr/>
          </a:p>
          <a:p>
            <a:pPr indent="-342900" lvl="0" marL="457200" rtl="0" algn="l">
              <a:spcBef>
                <a:spcPts val="0"/>
              </a:spcBef>
              <a:spcAft>
                <a:spcPts val="0"/>
              </a:spcAft>
              <a:buSzPts val="1800"/>
              <a:buChar char="●"/>
            </a:pPr>
            <a:r>
              <a:rPr lang="en"/>
              <a:t>The group will discuss and come to consensus (15 min)</a:t>
            </a:r>
            <a:endParaRPr/>
          </a:p>
          <a:p>
            <a:pPr indent="-342900" lvl="0" marL="457200" rtl="0" algn="l">
              <a:spcBef>
                <a:spcPts val="0"/>
              </a:spcBef>
              <a:spcAft>
                <a:spcPts val="0"/>
              </a:spcAft>
              <a:buSzPts val="1800"/>
              <a:buChar char="●"/>
            </a:pPr>
            <a:r>
              <a:rPr lang="en"/>
              <a:t>Choose one participant to share outcomes in large group (1 min)</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07"/>
          <p:cNvSpPr txBox="1"/>
          <p:nvPr>
            <p:ph idx="1" type="body"/>
          </p:nvPr>
        </p:nvSpPr>
        <p:spPr>
          <a:xfrm>
            <a:off x="254000" y="38363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Testing Drivers</a:t>
            </a:r>
            <a:endParaRPr/>
          </a:p>
        </p:txBody>
      </p:sp>
      <p:graphicFrame>
        <p:nvGraphicFramePr>
          <p:cNvPr id="871" name="Google Shape;871;p107"/>
          <p:cNvGraphicFramePr/>
          <p:nvPr/>
        </p:nvGraphicFramePr>
        <p:xfrm>
          <a:off x="2336400" y="627200"/>
          <a:ext cx="3000000" cy="3000000"/>
        </p:xfrm>
        <a:graphic>
          <a:graphicData uri="http://schemas.openxmlformats.org/drawingml/2006/table">
            <a:tbl>
              <a:tblPr>
                <a:noFill/>
                <a:tableStyleId>{87EDBB84-4FB4-4F22-9405-57BE705F3B0D}</a:tableStyleId>
              </a:tblPr>
              <a:tblGrid>
                <a:gridCol w="2769150"/>
                <a:gridCol w="1147250"/>
              </a:tblGrid>
              <a:tr h="490500">
                <a:tc>
                  <a:txBody>
                    <a:bodyPr/>
                    <a:lstStyle/>
                    <a:p>
                      <a:pPr indent="0" lvl="0" marL="0" rtl="0" algn="ctr">
                        <a:spcBef>
                          <a:spcPts val="0"/>
                        </a:spcBef>
                        <a:spcAft>
                          <a:spcPts val="0"/>
                        </a:spcAft>
                        <a:buNone/>
                      </a:pPr>
                      <a:r>
                        <a:rPr b="1" lang="en">
                          <a:latin typeface="Roboto"/>
                          <a:ea typeface="Roboto"/>
                          <a:cs typeface="Roboto"/>
                          <a:sym typeface="Roboto"/>
                        </a:rPr>
                        <a:t>Drivers</a:t>
                      </a:r>
                      <a:endParaRPr b="1">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Ranking</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Data standards</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Political will of government</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Measurement methodology overall</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3</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Regulation to ensure equity dollars go to improve health/health care of vulnerable populations</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4</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5</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0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1</a:t>
            </a:r>
            <a:endParaRPr/>
          </a:p>
          <a:p>
            <a:pPr indent="0" lvl="0" marL="0" rtl="0" algn="ctr">
              <a:spcBef>
                <a:spcPts val="0"/>
              </a:spcBef>
              <a:spcAft>
                <a:spcPts val="0"/>
              </a:spcAft>
              <a:buNone/>
            </a:pPr>
            <a:r>
              <a:rPr lang="en"/>
              <a:t>Facilitator: Bob</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Future States Against Drivers Activity</a:t>
            </a:r>
            <a:r>
              <a:rPr lang="en"/>
              <a:t> Goal</a:t>
            </a:r>
            <a:endParaRPr/>
          </a:p>
        </p:txBody>
      </p:sp>
      <p:sp>
        <p:nvSpPr>
          <p:cNvPr id="882" name="Google Shape;882;p10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OUR goal is to </a:t>
            </a:r>
            <a:r>
              <a:rPr b="1" lang="en" sz="1700"/>
              <a:t>determine the impact</a:t>
            </a:r>
            <a:r>
              <a:rPr lang="en" sz="1700"/>
              <a:t> of the drivers on our group’s assigned future state.</a:t>
            </a:r>
            <a:endParaRPr sz="1700"/>
          </a:p>
          <a:p>
            <a:pPr indent="0" lvl="0" marL="0" rtl="0" algn="l">
              <a:spcBef>
                <a:spcPts val="1600"/>
              </a:spcBef>
              <a:spcAft>
                <a:spcPts val="0"/>
              </a:spcAft>
              <a:buClr>
                <a:schemeClr val="dk1"/>
              </a:buClr>
              <a:buSzPts val="1100"/>
              <a:buFont typeface="Arial"/>
              <a:buNone/>
            </a:pPr>
            <a:r>
              <a:rPr lang="en" sz="1700"/>
              <a:t>Ultimately, this </a:t>
            </a:r>
            <a:r>
              <a:rPr lang="en" sz="1700"/>
              <a:t>analysis</a:t>
            </a:r>
            <a:r>
              <a:rPr lang="en" sz="1700"/>
              <a:t> will help the larger group decide </a:t>
            </a:r>
            <a:r>
              <a:rPr b="1" lang="en" sz="1700"/>
              <a:t>what future state to move forward with</a:t>
            </a:r>
            <a:r>
              <a:rPr lang="en" sz="1700"/>
              <a:t>.</a:t>
            </a:r>
            <a:endParaRPr sz="1700"/>
          </a:p>
          <a:p>
            <a:pPr indent="0" lvl="0" marL="0" rtl="0" algn="l">
              <a:spcBef>
                <a:spcPts val="1600"/>
              </a:spcBef>
              <a:spcAft>
                <a:spcPts val="1600"/>
              </a:spcAft>
              <a:buClr>
                <a:schemeClr val="dk1"/>
              </a:buClr>
              <a:buSzPts val="1100"/>
              <a:buFont typeface="Arial"/>
              <a:buNone/>
            </a:pPr>
            <a:r>
              <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Future Policy That Accounts for Social Risk in CMS Payments Should...</a:t>
            </a:r>
            <a:endParaRPr/>
          </a:p>
        </p:txBody>
      </p:sp>
      <p:sp>
        <p:nvSpPr>
          <p:cNvPr id="167" name="Google Shape;167;p29"/>
          <p:cNvSpPr txBox="1"/>
          <p:nvPr>
            <p:ph idx="1" type="body"/>
          </p:nvPr>
        </p:nvSpPr>
        <p:spPr>
          <a:xfrm>
            <a:off x="311700" y="1622975"/>
            <a:ext cx="8520600" cy="2483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a:t>
            </a:r>
            <a:r>
              <a:rPr lang="en"/>
              <a:t>educe burden for providers, payers, states and reduce inequities between states created by the current process</a:t>
            </a:r>
            <a:br>
              <a:rPr lang="en"/>
            </a:br>
            <a:endParaRPr/>
          </a:p>
          <a:p>
            <a:pPr indent="-342900" lvl="0" marL="457200" rtl="0" algn="l">
              <a:spcBef>
                <a:spcPts val="0"/>
              </a:spcBef>
              <a:spcAft>
                <a:spcPts val="0"/>
              </a:spcAft>
              <a:buSzPts val="1800"/>
              <a:buChar char="●"/>
            </a:pPr>
            <a:r>
              <a:rPr lang="en"/>
              <a:t>Have funders predefine the goals of reduced total cost and improved patient health outcomes at the outset and use these to titrate funding rather than simply looking for cost offsets that do not align with accountability or expectations of meeting SDH needs</a:t>
            </a:r>
            <a:endParaRPr/>
          </a:p>
          <a:p>
            <a:pPr indent="0" lvl="0" marL="0" rtl="0" algn="l">
              <a:spcBef>
                <a:spcPts val="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a:t>
            </a:r>
            <a:r>
              <a:rPr lang="en"/>
              <a:t> Drivers: Review and Analyze </a:t>
            </a:r>
            <a:endParaRPr/>
          </a:p>
        </p:txBody>
      </p:sp>
      <p:sp>
        <p:nvSpPr>
          <p:cNvPr id="888" name="Google Shape;888;p11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Together let’s review our group’s assigned future state and the drivers (10 min)</a:t>
            </a:r>
            <a:endParaRPr sz="1600"/>
          </a:p>
          <a:p>
            <a:pPr indent="0" lvl="0" marL="0" rtl="0" algn="l">
              <a:spcBef>
                <a:spcPts val="1600"/>
              </a:spcBef>
              <a:spcAft>
                <a:spcPts val="0"/>
              </a:spcAft>
              <a:buNone/>
            </a:pPr>
            <a:r>
              <a:rPr lang="en" sz="1600"/>
              <a:t>Next, </a:t>
            </a:r>
            <a:r>
              <a:rPr b="1" lang="en" sz="1600"/>
              <a:t>let’s take 5 minutes</a:t>
            </a:r>
            <a:r>
              <a:rPr lang="en" sz="1600"/>
              <a:t> and rate each of the drivers against the future state. Send them to me via the Zoom chat. </a:t>
            </a:r>
            <a:endParaRPr sz="1600"/>
          </a:p>
          <a:p>
            <a:pPr indent="0" lvl="0" marL="0" rtl="0" algn="l">
              <a:lnSpc>
                <a:spcPct val="100000"/>
              </a:lnSpc>
              <a:spcBef>
                <a:spcPts val="1600"/>
              </a:spcBef>
              <a:spcAft>
                <a:spcPts val="0"/>
              </a:spcAft>
              <a:buNone/>
            </a:pPr>
            <a:r>
              <a:rPr b="1" lang="en" sz="1500">
                <a:solidFill>
                  <a:srgbClr val="3576A4"/>
                </a:solidFill>
              </a:rPr>
              <a:t>Your answer might look something like…</a:t>
            </a:r>
            <a:br>
              <a:rPr lang="en" sz="1500">
                <a:solidFill>
                  <a:srgbClr val="3576A4"/>
                </a:solidFill>
              </a:rPr>
            </a:br>
            <a:r>
              <a:rPr lang="en" sz="1500">
                <a:solidFill>
                  <a:srgbClr val="3576A4"/>
                </a:solidFill>
              </a:rPr>
              <a:t>-</a:t>
            </a:r>
            <a:r>
              <a:rPr lang="en" sz="1500">
                <a:solidFill>
                  <a:srgbClr val="595959"/>
                </a:solidFill>
              </a:rPr>
              <a:t>Driver 1: low</a:t>
            </a:r>
            <a:endParaRPr sz="1500">
              <a:solidFill>
                <a:srgbClr val="595959"/>
              </a:solidFill>
            </a:endParaRPr>
          </a:p>
          <a:p>
            <a:pPr indent="0" lvl="0" marL="0" rtl="0" algn="l">
              <a:lnSpc>
                <a:spcPct val="100000"/>
              </a:lnSpc>
              <a:spcBef>
                <a:spcPts val="1600"/>
              </a:spcBef>
              <a:spcAft>
                <a:spcPts val="0"/>
              </a:spcAft>
              <a:buNone/>
            </a:pPr>
            <a:r>
              <a:rPr lang="en" sz="1500">
                <a:solidFill>
                  <a:srgbClr val="595959"/>
                </a:solidFill>
              </a:rPr>
              <a:t>-Driver 2: high</a:t>
            </a:r>
            <a:endParaRPr sz="1500">
              <a:solidFill>
                <a:srgbClr val="595959"/>
              </a:solidFill>
            </a:endParaRPr>
          </a:p>
          <a:p>
            <a:pPr indent="0" lvl="0" marL="0" rtl="0" algn="l">
              <a:lnSpc>
                <a:spcPct val="100000"/>
              </a:lnSpc>
              <a:spcBef>
                <a:spcPts val="1600"/>
              </a:spcBef>
              <a:spcAft>
                <a:spcPts val="1600"/>
              </a:spcAft>
              <a:buNone/>
            </a:pPr>
            <a:r>
              <a:rPr lang="en" sz="1500">
                <a:solidFill>
                  <a:srgbClr val="595959"/>
                </a:solidFill>
              </a:rPr>
              <a:t>-Driver 3: medium</a:t>
            </a:r>
            <a:endParaRPr sz="1500">
              <a:solidFill>
                <a:srgbClr val="595959"/>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Drivers</a:t>
            </a:r>
            <a:r>
              <a:rPr lang="en"/>
              <a:t>: Share, Review, &amp; Gain Consensus as a Group</a:t>
            </a:r>
            <a:endParaRPr/>
          </a:p>
        </p:txBody>
      </p:sp>
      <p:sp>
        <p:nvSpPr>
          <p:cNvPr id="894" name="Google Shape;894;p111"/>
          <p:cNvSpPr txBox="1"/>
          <p:nvPr>
            <p:ph idx="1" type="body"/>
          </p:nvPr>
        </p:nvSpPr>
        <p:spPr>
          <a:xfrm>
            <a:off x="311700" y="1602225"/>
            <a:ext cx="8520600" cy="26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 a group, </a:t>
            </a:r>
            <a:r>
              <a:rPr lang="en"/>
              <a:t>let’s review all of the ratings we have compiled. We will do this on the next slide in the speaker notes.</a:t>
            </a:r>
            <a:endParaRPr/>
          </a:p>
          <a:p>
            <a:pPr indent="0" lvl="0" marL="0" rtl="0" algn="l">
              <a:spcBef>
                <a:spcPts val="1600"/>
              </a:spcBef>
              <a:spcAft>
                <a:spcPts val="1600"/>
              </a:spcAft>
              <a:buNone/>
            </a:pPr>
            <a:r>
              <a:rPr lang="en"/>
              <a:t>Once we have reviewed them, we finalize our analysis and share with the larger group</a:t>
            </a:r>
            <a:endParaRPr sz="1700">
              <a:solidFill>
                <a:srgbClr val="595959"/>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12"/>
          <p:cNvSpPr txBox="1"/>
          <p:nvPr>
            <p:ph idx="1" type="body"/>
          </p:nvPr>
        </p:nvSpPr>
        <p:spPr>
          <a:xfrm>
            <a:off x="254000" y="38363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Testing Drivers</a:t>
            </a:r>
            <a:r>
              <a:rPr lang="en"/>
              <a:t>, Group 1</a:t>
            </a:r>
            <a:endParaRPr/>
          </a:p>
          <a:p>
            <a:pPr indent="0" lvl="0" marL="0" rtl="0" algn="l">
              <a:spcBef>
                <a:spcPts val="0"/>
              </a:spcBef>
              <a:spcAft>
                <a:spcPts val="0"/>
              </a:spcAft>
              <a:buNone/>
            </a:pPr>
            <a:r>
              <a:rPr lang="en"/>
              <a:t>Medicare Advantage- Program Change</a:t>
            </a:r>
            <a:endParaRPr/>
          </a:p>
        </p:txBody>
      </p:sp>
      <p:graphicFrame>
        <p:nvGraphicFramePr>
          <p:cNvPr id="900" name="Google Shape;900;p112"/>
          <p:cNvGraphicFramePr/>
          <p:nvPr/>
        </p:nvGraphicFramePr>
        <p:xfrm>
          <a:off x="2336400" y="627200"/>
          <a:ext cx="3000000" cy="3000000"/>
        </p:xfrm>
        <a:graphic>
          <a:graphicData uri="http://schemas.openxmlformats.org/drawingml/2006/table">
            <a:tbl>
              <a:tblPr>
                <a:noFill/>
                <a:tableStyleId>{87EDBB84-4FB4-4F22-9405-57BE705F3B0D}</a:tableStyleId>
              </a:tblPr>
              <a:tblGrid>
                <a:gridCol w="2769150"/>
                <a:gridCol w="1147250"/>
              </a:tblGrid>
              <a:tr h="490500">
                <a:tc>
                  <a:txBody>
                    <a:bodyPr/>
                    <a:lstStyle/>
                    <a:p>
                      <a:pPr indent="0" lvl="0" marL="0" rtl="0" algn="ctr">
                        <a:spcBef>
                          <a:spcPts val="0"/>
                        </a:spcBef>
                        <a:spcAft>
                          <a:spcPts val="0"/>
                        </a:spcAft>
                        <a:buNone/>
                      </a:pPr>
                      <a:r>
                        <a:rPr b="1" lang="en">
                          <a:latin typeface="Roboto"/>
                          <a:ea typeface="Roboto"/>
                          <a:cs typeface="Roboto"/>
                          <a:sym typeface="Roboto"/>
                        </a:rPr>
                        <a:t>Drivers</a:t>
                      </a:r>
                      <a:endParaRPr b="1">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Rating</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1</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2</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3</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4</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None/>
                      </a:pPr>
                      <a:r>
                        <a:rPr lang="en">
                          <a:latin typeface="Roboto"/>
                          <a:ea typeface="Roboto"/>
                          <a:cs typeface="Roboto"/>
                          <a:sym typeface="Roboto"/>
                        </a:rPr>
                        <a:t>Driver 5</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1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2</a:t>
            </a:r>
            <a:endParaRPr/>
          </a:p>
          <a:p>
            <a:pPr indent="0" lvl="0" marL="0" rtl="0" algn="ctr">
              <a:spcBef>
                <a:spcPts val="0"/>
              </a:spcBef>
              <a:spcAft>
                <a:spcPts val="0"/>
              </a:spcAft>
              <a:buNone/>
            </a:pPr>
            <a:r>
              <a:rPr lang="en"/>
              <a:t>Facilitator: Kevin</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Future States Against Drivers Activity Goal</a:t>
            </a:r>
            <a:endParaRPr/>
          </a:p>
        </p:txBody>
      </p:sp>
      <p:sp>
        <p:nvSpPr>
          <p:cNvPr id="911" name="Google Shape;911;p1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OUR goal is to </a:t>
            </a:r>
            <a:r>
              <a:rPr b="1" lang="en" sz="1700"/>
              <a:t>determine the impact</a:t>
            </a:r>
            <a:r>
              <a:rPr lang="en" sz="1700"/>
              <a:t> of the drivers on our group’s assigned future state.</a:t>
            </a:r>
            <a:endParaRPr sz="1700"/>
          </a:p>
          <a:p>
            <a:pPr indent="0" lvl="0" marL="0" rtl="0" algn="l">
              <a:spcBef>
                <a:spcPts val="1600"/>
              </a:spcBef>
              <a:spcAft>
                <a:spcPts val="0"/>
              </a:spcAft>
              <a:buClr>
                <a:schemeClr val="dk1"/>
              </a:buClr>
              <a:buSzPts val="1100"/>
              <a:buFont typeface="Arial"/>
              <a:buNone/>
            </a:pPr>
            <a:r>
              <a:rPr lang="en" sz="1700"/>
              <a:t>Ultimately, this analysis will help the larger group decide </a:t>
            </a:r>
            <a:r>
              <a:rPr b="1" lang="en" sz="1700"/>
              <a:t>what future state to move forward with</a:t>
            </a:r>
            <a:r>
              <a:rPr lang="en" sz="1700"/>
              <a:t>.</a:t>
            </a:r>
            <a:endParaRPr sz="1700"/>
          </a:p>
          <a:p>
            <a:pPr indent="0" lvl="0" marL="0" rtl="0" algn="l">
              <a:spcBef>
                <a:spcPts val="1600"/>
              </a:spcBef>
              <a:spcAft>
                <a:spcPts val="1600"/>
              </a:spcAft>
              <a:buClr>
                <a:schemeClr val="dk1"/>
              </a:buClr>
              <a:buSzPts val="1100"/>
              <a:buFont typeface="Arial"/>
              <a:buNone/>
            </a:pPr>
            <a:r>
              <a:t/>
            </a:r>
            <a:endParaRPr sz="17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Drivers: Review and Analyze </a:t>
            </a:r>
            <a:endParaRPr/>
          </a:p>
        </p:txBody>
      </p:sp>
      <p:sp>
        <p:nvSpPr>
          <p:cNvPr id="917" name="Google Shape;917;p1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Together let’s review our group’s assigned future state and the drivers (10 min)</a:t>
            </a:r>
            <a:endParaRPr sz="1600"/>
          </a:p>
          <a:p>
            <a:pPr indent="0" lvl="0" marL="0" rtl="0" algn="l">
              <a:spcBef>
                <a:spcPts val="1600"/>
              </a:spcBef>
              <a:spcAft>
                <a:spcPts val="0"/>
              </a:spcAft>
              <a:buNone/>
            </a:pPr>
            <a:r>
              <a:rPr lang="en" sz="1600"/>
              <a:t>Next, </a:t>
            </a:r>
            <a:r>
              <a:rPr b="1" lang="en" sz="1600"/>
              <a:t>let’s take 5 minutes</a:t>
            </a:r>
            <a:r>
              <a:rPr lang="en" sz="1600"/>
              <a:t> and rate each of the drivers against the future state. Send them to me via the Zoom chat. </a:t>
            </a:r>
            <a:endParaRPr sz="1600"/>
          </a:p>
          <a:p>
            <a:pPr indent="0" lvl="0" marL="0" rtl="0" algn="l">
              <a:lnSpc>
                <a:spcPct val="100000"/>
              </a:lnSpc>
              <a:spcBef>
                <a:spcPts val="1600"/>
              </a:spcBef>
              <a:spcAft>
                <a:spcPts val="0"/>
              </a:spcAft>
              <a:buNone/>
            </a:pPr>
            <a:r>
              <a:rPr b="1" lang="en" sz="1500">
                <a:solidFill>
                  <a:srgbClr val="3576A4"/>
                </a:solidFill>
              </a:rPr>
              <a:t>Your answer might look something like…</a:t>
            </a:r>
            <a:br>
              <a:rPr lang="en" sz="1500">
                <a:solidFill>
                  <a:srgbClr val="3576A4"/>
                </a:solidFill>
              </a:rPr>
            </a:br>
            <a:r>
              <a:rPr lang="en" sz="1500">
                <a:solidFill>
                  <a:srgbClr val="3576A4"/>
                </a:solidFill>
              </a:rPr>
              <a:t>-</a:t>
            </a:r>
            <a:r>
              <a:rPr lang="en" sz="1500">
                <a:solidFill>
                  <a:srgbClr val="595959"/>
                </a:solidFill>
              </a:rPr>
              <a:t>Driver 1: low</a:t>
            </a:r>
            <a:endParaRPr sz="1500">
              <a:solidFill>
                <a:srgbClr val="595959"/>
              </a:solidFill>
            </a:endParaRPr>
          </a:p>
          <a:p>
            <a:pPr indent="0" lvl="0" marL="0" rtl="0" algn="l">
              <a:lnSpc>
                <a:spcPct val="100000"/>
              </a:lnSpc>
              <a:spcBef>
                <a:spcPts val="1600"/>
              </a:spcBef>
              <a:spcAft>
                <a:spcPts val="0"/>
              </a:spcAft>
              <a:buNone/>
            </a:pPr>
            <a:r>
              <a:rPr lang="en" sz="1500">
                <a:solidFill>
                  <a:srgbClr val="595959"/>
                </a:solidFill>
              </a:rPr>
              <a:t>-Driver 2: high</a:t>
            </a:r>
            <a:endParaRPr sz="1500">
              <a:solidFill>
                <a:srgbClr val="595959"/>
              </a:solidFill>
            </a:endParaRPr>
          </a:p>
          <a:p>
            <a:pPr indent="0" lvl="0" marL="0" rtl="0" algn="l">
              <a:lnSpc>
                <a:spcPct val="100000"/>
              </a:lnSpc>
              <a:spcBef>
                <a:spcPts val="1600"/>
              </a:spcBef>
              <a:spcAft>
                <a:spcPts val="1600"/>
              </a:spcAft>
              <a:buNone/>
            </a:pPr>
            <a:r>
              <a:rPr lang="en" sz="1500">
                <a:solidFill>
                  <a:srgbClr val="595959"/>
                </a:solidFill>
              </a:rPr>
              <a:t>-Driver 3: medium</a:t>
            </a:r>
            <a:endParaRPr sz="1500">
              <a:solidFill>
                <a:srgbClr val="595959"/>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Drivers: Share, Review, &amp; Gain Consensus as a Group</a:t>
            </a:r>
            <a:endParaRPr/>
          </a:p>
        </p:txBody>
      </p:sp>
      <p:sp>
        <p:nvSpPr>
          <p:cNvPr id="923" name="Google Shape;923;p116"/>
          <p:cNvSpPr txBox="1"/>
          <p:nvPr>
            <p:ph idx="1" type="body"/>
          </p:nvPr>
        </p:nvSpPr>
        <p:spPr>
          <a:xfrm>
            <a:off x="311700" y="1602225"/>
            <a:ext cx="8520600" cy="26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 a group, </a:t>
            </a:r>
            <a:r>
              <a:rPr lang="en"/>
              <a:t>let’s review all of the ratings we have compiled. We will do this on the next slide in the speaker notes.</a:t>
            </a:r>
            <a:endParaRPr/>
          </a:p>
          <a:p>
            <a:pPr indent="0" lvl="0" marL="0" rtl="0" algn="l">
              <a:spcBef>
                <a:spcPts val="1600"/>
              </a:spcBef>
              <a:spcAft>
                <a:spcPts val="1600"/>
              </a:spcAft>
              <a:buNone/>
            </a:pPr>
            <a:r>
              <a:rPr lang="en"/>
              <a:t>Once we have reviewed them, we finalize our analysis and share with the larger group</a:t>
            </a:r>
            <a:endParaRPr sz="1700">
              <a:solidFill>
                <a:srgbClr val="595959"/>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17"/>
          <p:cNvSpPr txBox="1"/>
          <p:nvPr>
            <p:ph idx="1" type="body"/>
          </p:nvPr>
        </p:nvSpPr>
        <p:spPr>
          <a:xfrm>
            <a:off x="254000" y="38363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Testing Drivers, Group 2</a:t>
            </a:r>
            <a:endParaRPr/>
          </a:p>
          <a:p>
            <a:pPr indent="0" lvl="0" marL="0" rtl="0" algn="l">
              <a:spcBef>
                <a:spcPts val="0"/>
              </a:spcBef>
              <a:spcAft>
                <a:spcPts val="0"/>
              </a:spcAft>
              <a:buNone/>
            </a:pPr>
            <a:r>
              <a:rPr lang="en"/>
              <a:t>Medicare Advantage- CMMI Model</a:t>
            </a:r>
            <a:endParaRPr/>
          </a:p>
        </p:txBody>
      </p:sp>
      <p:graphicFrame>
        <p:nvGraphicFramePr>
          <p:cNvPr id="929" name="Google Shape;929;p117"/>
          <p:cNvGraphicFramePr/>
          <p:nvPr/>
        </p:nvGraphicFramePr>
        <p:xfrm>
          <a:off x="3047850" y="207300"/>
          <a:ext cx="3000000" cy="3000000"/>
        </p:xfrm>
        <a:graphic>
          <a:graphicData uri="http://schemas.openxmlformats.org/drawingml/2006/table">
            <a:tbl>
              <a:tblPr>
                <a:noFill/>
                <a:tableStyleId>{87EDBB84-4FB4-4F22-9405-57BE705F3B0D}</a:tableStyleId>
              </a:tblPr>
              <a:tblGrid>
                <a:gridCol w="2769150"/>
                <a:gridCol w="1147250"/>
              </a:tblGrid>
              <a:tr h="560500">
                <a:tc>
                  <a:txBody>
                    <a:bodyPr/>
                    <a:lstStyle/>
                    <a:p>
                      <a:pPr indent="0" lvl="0" marL="0" rtl="0" algn="ctr">
                        <a:spcBef>
                          <a:spcPts val="0"/>
                        </a:spcBef>
                        <a:spcAft>
                          <a:spcPts val="0"/>
                        </a:spcAft>
                        <a:buNone/>
                      </a:pPr>
                      <a:r>
                        <a:rPr b="1" lang="en">
                          <a:latin typeface="Roboto"/>
                          <a:ea typeface="Roboto"/>
                          <a:cs typeface="Roboto"/>
                          <a:sym typeface="Roboto"/>
                        </a:rPr>
                        <a:t>Drivers</a:t>
                      </a:r>
                      <a:endParaRPr b="1">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Rating</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Clr>
                          <a:schemeClr val="dk1"/>
                        </a:buClr>
                        <a:buSzPts val="1100"/>
                        <a:buFont typeface="Arial"/>
                        <a:buNone/>
                      </a:pPr>
                      <a:r>
                        <a:rPr lang="en" sz="1000">
                          <a:solidFill>
                            <a:schemeClr val="dk1"/>
                          </a:solidFill>
                        </a:rPr>
                        <a:t>Measurement methodology overall - not just risk adjustment but rather who are we measuring and what are they held accountable for (improve health beneficiary health outcomes)</a:t>
                      </a:r>
                      <a:endParaRPr sz="1000">
                        <a:solidFill>
                          <a:schemeClr val="dk1"/>
                        </a:solidFill>
                      </a:endParaRPr>
                    </a:p>
                    <a:p>
                      <a:pPr indent="0" lvl="0" marL="0" rtl="0" algn="l">
                        <a:spcBef>
                          <a:spcPts val="0"/>
                        </a:spcBef>
                        <a:spcAft>
                          <a:spcPts val="0"/>
                        </a:spcAft>
                        <a:buNone/>
                      </a:pPr>
                      <a:r>
                        <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1A</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Clr>
                          <a:schemeClr val="dk1"/>
                        </a:buClr>
                        <a:buSzPts val="1100"/>
                        <a:buFont typeface="Arial"/>
                        <a:buNone/>
                      </a:pPr>
                      <a:r>
                        <a:rPr lang="en" sz="1000">
                          <a:solidFill>
                            <a:schemeClr val="dk1"/>
                          </a:solidFill>
                        </a:rPr>
                        <a:t>Data standards - risk adjustment, provider efforts, outcomes measurement, standardization of definitions </a:t>
                      </a:r>
                      <a:endParaRPr sz="1000">
                        <a:solidFill>
                          <a:schemeClr val="dk1"/>
                        </a:solidFill>
                      </a:endParaRPr>
                    </a:p>
                    <a:p>
                      <a:pPr indent="0" lvl="0" marL="0" rtl="0" algn="l">
                        <a:spcBef>
                          <a:spcPts val="0"/>
                        </a:spcBef>
                        <a:spcAft>
                          <a:spcPts val="0"/>
                        </a:spcAft>
                        <a:buNone/>
                      </a:pPr>
                      <a:r>
                        <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1B</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Clr>
                          <a:schemeClr val="dk1"/>
                        </a:buClr>
                        <a:buSzPts val="1100"/>
                        <a:buFont typeface="Arial"/>
                        <a:buNone/>
                      </a:pPr>
                      <a:r>
                        <a:rPr lang="en" sz="1000">
                          <a:solidFill>
                            <a:schemeClr val="dk1"/>
                          </a:solidFill>
                        </a:rPr>
                        <a:t>Political will of government - unless mandatory model, hard to implement b/c cost burden on stakeholders to test </a:t>
                      </a:r>
                      <a:endParaRPr sz="1000">
                        <a:solidFill>
                          <a:schemeClr val="dk1"/>
                        </a:solidFill>
                      </a:endParaRPr>
                    </a:p>
                    <a:p>
                      <a:pPr indent="0" lvl="0" marL="0" rtl="0" algn="l">
                        <a:spcBef>
                          <a:spcPts val="0"/>
                        </a:spcBef>
                        <a:spcAft>
                          <a:spcPts val="0"/>
                        </a:spcAft>
                        <a:buNone/>
                      </a:pPr>
                      <a:r>
                        <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2</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500">
                <a:tc>
                  <a:txBody>
                    <a:bodyPr/>
                    <a:lstStyle/>
                    <a:p>
                      <a:pPr indent="0" lvl="0" marL="0" rtl="0" algn="l">
                        <a:spcBef>
                          <a:spcPts val="0"/>
                        </a:spcBef>
                        <a:spcAft>
                          <a:spcPts val="0"/>
                        </a:spcAft>
                        <a:buClr>
                          <a:schemeClr val="dk1"/>
                        </a:buClr>
                        <a:buSzPts val="1100"/>
                        <a:buFont typeface="Arial"/>
                        <a:buNone/>
                      </a:pPr>
                      <a:r>
                        <a:rPr lang="en" sz="1000">
                          <a:solidFill>
                            <a:schemeClr val="dk1"/>
                          </a:solidFill>
                        </a:rPr>
                        <a:t>Regulation to ensure equity dollars go to improve health/health care of vulnerable populations - N/A unless mandatory </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rPr>
                        <a:t>3</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1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Group 3</a:t>
            </a:r>
            <a:endParaRPr/>
          </a:p>
          <a:p>
            <a:pPr indent="0" lvl="0" marL="0" rtl="0" algn="ctr">
              <a:spcBef>
                <a:spcPts val="0"/>
              </a:spcBef>
              <a:spcAft>
                <a:spcPts val="0"/>
              </a:spcAft>
              <a:buNone/>
            </a:pPr>
            <a:r>
              <a:rPr lang="en"/>
              <a:t>Facilitator: Andrew</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Future States Against Drivers Activity Goal</a:t>
            </a:r>
            <a:endParaRPr/>
          </a:p>
        </p:txBody>
      </p:sp>
      <p:sp>
        <p:nvSpPr>
          <p:cNvPr id="940" name="Google Shape;940;p1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OUR goal is to </a:t>
            </a:r>
            <a:r>
              <a:rPr b="1" lang="en" sz="1700"/>
              <a:t>determine the impact</a:t>
            </a:r>
            <a:r>
              <a:rPr lang="en" sz="1700"/>
              <a:t> of the drivers on our group’s assigned future state.</a:t>
            </a:r>
            <a:endParaRPr sz="1700"/>
          </a:p>
          <a:p>
            <a:pPr indent="0" lvl="0" marL="0" rtl="0" algn="l">
              <a:spcBef>
                <a:spcPts val="1600"/>
              </a:spcBef>
              <a:spcAft>
                <a:spcPts val="0"/>
              </a:spcAft>
              <a:buClr>
                <a:schemeClr val="dk1"/>
              </a:buClr>
              <a:buSzPts val="1100"/>
              <a:buFont typeface="Arial"/>
              <a:buNone/>
            </a:pPr>
            <a:r>
              <a:rPr lang="en" sz="1700"/>
              <a:t>Ultimately, this analysis will help the larger group decide </a:t>
            </a:r>
            <a:r>
              <a:rPr b="1" lang="en" sz="1700"/>
              <a:t>what future state to move forward with</a:t>
            </a:r>
            <a:r>
              <a:rPr lang="en" sz="1700"/>
              <a:t>.</a:t>
            </a:r>
            <a:endParaRPr sz="1700"/>
          </a:p>
          <a:p>
            <a:pPr indent="0" lvl="0" marL="0" rtl="0" algn="l">
              <a:spcBef>
                <a:spcPts val="1600"/>
              </a:spcBef>
              <a:spcAft>
                <a:spcPts val="1600"/>
              </a:spcAft>
              <a:buClr>
                <a:schemeClr val="dk1"/>
              </a:buClr>
              <a:buSzPts val="1100"/>
              <a:buFont typeface="Arial"/>
              <a:buNone/>
            </a:pPr>
            <a:r>
              <a:t/>
            </a:r>
            <a:endParaRPr sz="1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