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4" r:id="rId2"/>
    <p:sldMasterId id="2147483753" r:id="rId3"/>
    <p:sldMasterId id="2147483765" r:id="rId4"/>
    <p:sldMasterId id="2147483822" r:id="rId5"/>
    <p:sldMasterId id="2147483841" r:id="rId6"/>
  </p:sldMasterIdLst>
  <p:notesMasterIdLst>
    <p:notesMasterId r:id="rId36"/>
  </p:notesMasterIdLst>
  <p:handoutMasterIdLst>
    <p:handoutMasterId r:id="rId37"/>
  </p:handoutMasterIdLst>
  <p:sldIdLst>
    <p:sldId id="1242" r:id="rId7"/>
    <p:sldId id="1307" r:id="rId8"/>
    <p:sldId id="1360" r:id="rId9"/>
    <p:sldId id="1273" r:id="rId10"/>
    <p:sldId id="1282" r:id="rId11"/>
    <p:sldId id="1301" r:id="rId12"/>
    <p:sldId id="1250" r:id="rId13"/>
    <p:sldId id="1251" r:id="rId14"/>
    <p:sldId id="1285" r:id="rId15"/>
    <p:sldId id="1252" r:id="rId16"/>
    <p:sldId id="1380" r:id="rId17"/>
    <p:sldId id="1396" r:id="rId18"/>
    <p:sldId id="1286" r:id="rId19"/>
    <p:sldId id="1383" r:id="rId20"/>
    <p:sldId id="1338" r:id="rId21"/>
    <p:sldId id="1284" r:id="rId22"/>
    <p:sldId id="1300" r:id="rId23"/>
    <p:sldId id="1288" r:id="rId24"/>
    <p:sldId id="1299" r:id="rId25"/>
    <p:sldId id="1275" r:id="rId26"/>
    <p:sldId id="1293" r:id="rId27"/>
    <p:sldId id="1394" r:id="rId28"/>
    <p:sldId id="1290" r:id="rId29"/>
    <p:sldId id="1291" r:id="rId30"/>
    <p:sldId id="1295" r:id="rId31"/>
    <p:sldId id="1303" r:id="rId32"/>
    <p:sldId id="1306" r:id="rId33"/>
    <p:sldId id="1397" r:id="rId34"/>
    <p:sldId id="1331" r:id="rId3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97548" autoAdjust="0"/>
  </p:normalViewPr>
  <p:slideViewPr>
    <p:cSldViewPr>
      <p:cViewPr varScale="1">
        <p:scale>
          <a:sx n="83" d="100"/>
          <a:sy n="83" d="100"/>
        </p:scale>
        <p:origin x="1116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Phillips" userId="1f842402-9099-465f-b05b-53a11b125b7e" providerId="ADAL" clId="{1272153D-390C-477E-9224-1FE24910EA02}"/>
    <pc:docChg chg="delSld modSld">
      <pc:chgData name="Bob Phillips" userId="1f842402-9099-465f-b05b-53a11b125b7e" providerId="ADAL" clId="{1272153D-390C-477E-9224-1FE24910EA02}" dt="2019-06-11T14:36:30.445" v="7" actId="14"/>
      <pc:docMkLst>
        <pc:docMk/>
      </pc:docMkLst>
      <pc:sldChg chg="del">
        <pc:chgData name="Bob Phillips" userId="1f842402-9099-465f-b05b-53a11b125b7e" providerId="ADAL" clId="{1272153D-390C-477E-9224-1FE24910EA02}" dt="2019-06-11T14:32:00.273" v="1" actId="2696"/>
        <pc:sldMkLst>
          <pc:docMk/>
          <pc:sldMk cId="2338304874" sldId="1264"/>
        </pc:sldMkLst>
      </pc:sldChg>
      <pc:sldChg chg="del">
        <pc:chgData name="Bob Phillips" userId="1f842402-9099-465f-b05b-53a11b125b7e" providerId="ADAL" clId="{1272153D-390C-477E-9224-1FE24910EA02}" dt="2019-06-11T14:32:00.282" v="2" actId="2696"/>
        <pc:sldMkLst>
          <pc:docMk/>
          <pc:sldMk cId="4280617439" sldId="1270"/>
        </pc:sldMkLst>
      </pc:sldChg>
      <pc:sldChg chg="del">
        <pc:chgData name="Bob Phillips" userId="1f842402-9099-465f-b05b-53a11b125b7e" providerId="ADAL" clId="{1272153D-390C-477E-9224-1FE24910EA02}" dt="2019-06-11T14:32:00.265" v="0" actId="2696"/>
        <pc:sldMkLst>
          <pc:docMk/>
          <pc:sldMk cId="300469897" sldId="1304"/>
        </pc:sldMkLst>
      </pc:sldChg>
      <pc:sldChg chg="del">
        <pc:chgData name="Bob Phillips" userId="1f842402-9099-465f-b05b-53a11b125b7e" providerId="ADAL" clId="{1272153D-390C-477E-9224-1FE24910EA02}" dt="2019-06-11T14:32:12.247" v="3" actId="2696"/>
        <pc:sldMkLst>
          <pc:docMk/>
          <pc:sldMk cId="3335862713" sldId="1339"/>
        </pc:sldMkLst>
      </pc:sldChg>
      <pc:sldChg chg="del">
        <pc:chgData name="Bob Phillips" userId="1f842402-9099-465f-b05b-53a11b125b7e" providerId="ADAL" clId="{1272153D-390C-477E-9224-1FE24910EA02}" dt="2019-06-11T14:32:12.268" v="4" actId="2696"/>
        <pc:sldMkLst>
          <pc:docMk/>
          <pc:sldMk cId="3208390439" sldId="1340"/>
        </pc:sldMkLst>
      </pc:sldChg>
      <pc:sldChg chg="modSp">
        <pc:chgData name="Bob Phillips" userId="1f842402-9099-465f-b05b-53a11b125b7e" providerId="ADAL" clId="{1272153D-390C-477E-9224-1FE24910EA02}" dt="2019-06-11T14:36:30.445" v="7" actId="14"/>
        <pc:sldMkLst>
          <pc:docMk/>
          <pc:sldMk cId="766762290" sldId="1397"/>
        </pc:sldMkLst>
        <pc:spChg chg="mod">
          <ac:chgData name="Bob Phillips" userId="1f842402-9099-465f-b05b-53a11b125b7e" providerId="ADAL" clId="{1272153D-390C-477E-9224-1FE24910EA02}" dt="2019-06-11T14:36:30.445" v="7" actId="14"/>
          <ac:spMkLst>
            <pc:docMk/>
            <pc:sldMk cId="766762290" sldId="1397"/>
            <ac:spMk id="1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FF28381-B5B8-4DC1-8A9A-997412286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4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2A97D2CD-FE6A-46BC-B925-D8FC2421A7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76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97D2CD-FE6A-46BC-B925-D8FC2421A7D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95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2CD-FE6A-46BC-B925-D8FC2421A7D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1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43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81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0025" y="228600"/>
            <a:ext cx="1976438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13" y="228600"/>
            <a:ext cx="5776912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86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38" y="228600"/>
            <a:ext cx="68675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0713" y="1981200"/>
            <a:ext cx="38766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81200"/>
            <a:ext cx="38766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933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38" y="228600"/>
            <a:ext cx="68675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0713" y="1981200"/>
            <a:ext cx="790575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5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38" y="228600"/>
            <a:ext cx="68675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0713" y="1981200"/>
            <a:ext cx="38766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1981200"/>
            <a:ext cx="38766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9788" y="4114800"/>
            <a:ext cx="38766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9945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ersion2_f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 r="1666" b="30635"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5715000"/>
            <a:ext cx="2754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~1\dinnis\LOCALS~1\Temp\SNAGHTML57f32f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/>
          <a:stretch>
            <a:fillRect/>
          </a:stretch>
        </p:blipFill>
        <p:spPr bwMode="auto">
          <a:xfrm>
            <a:off x="-9525" y="3314700"/>
            <a:ext cx="91535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304463" y="4516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733800"/>
            <a:ext cx="8001000" cy="762000"/>
          </a:xfrm>
        </p:spPr>
        <p:txBody>
          <a:bodyPr anchor="b"/>
          <a:lstStyle>
            <a:lvl1pPr>
              <a:lnSpc>
                <a:spcPct val="90000"/>
              </a:lnSpc>
              <a:defRPr sz="2600">
                <a:solidFill>
                  <a:srgbClr val="0038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495800"/>
            <a:ext cx="6629400" cy="609600"/>
          </a:xfrm>
        </p:spPr>
        <p:txBody>
          <a:bodyPr/>
          <a:lstStyle>
            <a:lvl1pPr marL="0" indent="0">
              <a:buNone/>
              <a:defRPr sz="2000">
                <a:solidFill>
                  <a:srgbClr val="48B6E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30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6" r="400" b="22427"/>
          <a:stretch>
            <a:fillRect/>
          </a:stretch>
        </p:blipFill>
        <p:spPr bwMode="auto">
          <a:xfrm>
            <a:off x="0" y="-26988"/>
            <a:ext cx="91440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~1\dinnis\LOCALS~1\Temp\SNAGHTML57f32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/>
          <a:stretch>
            <a:fillRect/>
          </a:stretch>
        </p:blipFill>
        <p:spPr bwMode="auto">
          <a:xfrm>
            <a:off x="-9525" y="3314700"/>
            <a:ext cx="91535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5715000"/>
            <a:ext cx="2754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733800"/>
            <a:ext cx="8001000" cy="762000"/>
          </a:xfrm>
        </p:spPr>
        <p:txBody>
          <a:bodyPr anchor="b"/>
          <a:lstStyle>
            <a:lvl1pPr>
              <a:lnSpc>
                <a:spcPct val="90000"/>
              </a:lnSpc>
              <a:defRPr sz="2600">
                <a:solidFill>
                  <a:srgbClr val="0038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495800"/>
            <a:ext cx="6629400" cy="609600"/>
          </a:xfrm>
        </p:spPr>
        <p:txBody>
          <a:bodyPr/>
          <a:lstStyle>
            <a:lvl1pPr marL="0" indent="0">
              <a:buNone/>
              <a:defRPr sz="2000">
                <a:solidFill>
                  <a:srgbClr val="48B6E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83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~1\dinnis\LOCALS~1\Temp\SNAGHTML57f32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/>
          <a:stretch>
            <a:fillRect/>
          </a:stretch>
        </p:blipFill>
        <p:spPr bwMode="auto">
          <a:xfrm>
            <a:off x="-9525" y="3314700"/>
            <a:ext cx="91535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4463" y="4516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5715000"/>
            <a:ext cx="27543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733800"/>
            <a:ext cx="8001000" cy="762000"/>
          </a:xfrm>
        </p:spPr>
        <p:txBody>
          <a:bodyPr anchor="b"/>
          <a:lstStyle>
            <a:lvl1pPr>
              <a:lnSpc>
                <a:spcPct val="90000"/>
              </a:lnSpc>
              <a:defRPr sz="2600">
                <a:solidFill>
                  <a:srgbClr val="0038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495800"/>
            <a:ext cx="6629400" cy="609600"/>
          </a:xfrm>
        </p:spPr>
        <p:txBody>
          <a:bodyPr/>
          <a:lstStyle>
            <a:lvl1pPr marL="0" indent="0">
              <a:buNone/>
              <a:defRPr sz="2000">
                <a:solidFill>
                  <a:srgbClr val="48B6E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06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5943600"/>
            <a:ext cx="220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91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010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719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96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828800"/>
            <a:ext cx="3810000" cy="4114800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29057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638"/>
            <a:ext cx="822902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89" y="1600201"/>
            <a:ext cx="404523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273" y="1600200"/>
            <a:ext cx="404523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273" y="3938589"/>
            <a:ext cx="404523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721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57200"/>
            <a:ext cx="6477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2800" b="1" baseline="0">
                <a:solidFill>
                  <a:srgbClr val="009DD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92856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6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94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75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62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26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970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36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7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25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18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534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elligen qio logo 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6019800"/>
            <a:ext cx="3178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7724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010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636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828800"/>
            <a:ext cx="3810000" cy="4114800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5744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638"/>
            <a:ext cx="822902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89" y="1600201"/>
            <a:ext cx="404523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273" y="1600200"/>
            <a:ext cx="404523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273" y="3938589"/>
            <a:ext cx="404523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75033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289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elligen qio logo 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5" y="6019804"/>
            <a:ext cx="3178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7724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010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232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713" y="1981200"/>
            <a:ext cx="38766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81200"/>
            <a:ext cx="38766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158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>
            <a:lvl1pPr>
              <a:defRPr sz="19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828800"/>
            <a:ext cx="3810000" cy="4114800"/>
          </a:xfrm>
        </p:spPr>
        <p:txBody>
          <a:bodyPr/>
          <a:lstStyle>
            <a:lvl1pPr>
              <a:defRPr sz="19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01606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1" y="274638"/>
            <a:ext cx="822902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89" y="1600205"/>
            <a:ext cx="404523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274" y="1600200"/>
            <a:ext cx="4045239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274" y="3938593"/>
            <a:ext cx="4045239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-6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63356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773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7696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490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714" y="1981200"/>
            <a:ext cx="3876675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9" y="1981200"/>
            <a:ext cx="3876675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214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899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718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2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54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8738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475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190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0027" y="228600"/>
            <a:ext cx="1976438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0715" y="228600"/>
            <a:ext cx="5776912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8003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38" y="228600"/>
            <a:ext cx="68675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0714" y="1981200"/>
            <a:ext cx="38766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9" y="1981200"/>
            <a:ext cx="38766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274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38" y="228600"/>
            <a:ext cx="68675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0713" y="1981200"/>
            <a:ext cx="790575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53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38" y="228600"/>
            <a:ext cx="68675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0714" y="1981200"/>
            <a:ext cx="387667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9" y="1981200"/>
            <a:ext cx="38766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9789" y="4114800"/>
            <a:ext cx="38766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75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08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78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99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84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1428750"/>
            <a:ext cx="9132888" cy="152400"/>
            <a:chOff x="0" y="1020"/>
            <a:chExt cx="9206" cy="109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1020"/>
              <a:ext cx="9206" cy="53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9804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1102"/>
              <a:ext cx="9206" cy="2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6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00138" y="228600"/>
            <a:ext cx="6867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615" tIns="71086" rIns="146615" bIns="7108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0713" y="1981200"/>
            <a:ext cx="79057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615" tIns="71086" rIns="146615" bIns="71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2pPr>
      <a:lvl3pPr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3pPr>
      <a:lvl4pPr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4pPr>
      <a:lvl5pPr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5pPr>
      <a:lvl6pPr marL="457200"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6pPr>
      <a:lvl7pPr marL="914400"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7pPr>
      <a:lvl8pPr marL="1371600"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8pPr>
      <a:lvl9pPr marL="1828800" algn="ctr" defTabSz="1457325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9pPr>
    </p:titleStyle>
    <p:bodyStyle>
      <a:lvl1pPr marL="549275" indent="-549275" algn="l" defTabSz="1457325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l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1187450" indent="-458788" algn="l" defTabSz="1457325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>
          <a:solidFill>
            <a:schemeClr val="tx1"/>
          </a:solidFill>
          <a:latin typeface="+mn-lt"/>
        </a:defRPr>
      </a:lvl2pPr>
      <a:lvl3pPr marL="1820863" indent="-363538" algn="l" defTabSz="1457325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Char char="•"/>
        <a:defRPr sz="2100">
          <a:solidFill>
            <a:schemeClr val="tx1"/>
          </a:solidFill>
          <a:latin typeface="+mn-lt"/>
        </a:defRPr>
      </a:lvl3pPr>
      <a:lvl4pPr marL="2551113" indent="-363538" algn="l" defTabSz="1457325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3279775" indent="-363538" algn="l" defTabSz="14573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 New Roman" pitchFamily="18" charset="0"/>
        </a:defRPr>
      </a:lvl5pPr>
      <a:lvl6pPr marL="3736975" indent="-363538" algn="l" defTabSz="14573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 New Roman" pitchFamily="18" charset="0"/>
        </a:defRPr>
      </a:lvl6pPr>
      <a:lvl7pPr marL="4194175" indent="-363538" algn="l" defTabSz="14573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 New Roman" pitchFamily="18" charset="0"/>
        </a:defRPr>
      </a:lvl7pPr>
      <a:lvl8pPr marL="4651375" indent="-363538" algn="l" defTabSz="14573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 New Roman" pitchFamily="18" charset="0"/>
        </a:defRPr>
      </a:lvl8pPr>
      <a:lvl9pPr marL="5108575" indent="-363538" algn="l" defTabSz="1457325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38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029" name="Rectangle 19"/>
          <p:cNvSpPr>
            <a:spLocks noChangeArrowheads="1"/>
          </p:cNvSpPr>
          <p:nvPr/>
        </p:nvSpPr>
        <p:spPr bwMode="auto">
          <a:xfrm>
            <a:off x="457200" y="6324600"/>
            <a:ext cx="369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776DD3-FF58-4843-AB52-8EF402FAC759}" type="slidenum">
              <a:rPr lang="en-US" altLang="en-US" sz="1200">
                <a:solidFill>
                  <a:srgbClr val="003895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200">
              <a:solidFill>
                <a:srgbClr val="003895"/>
              </a:solidFill>
            </a:endParaRPr>
          </a:p>
        </p:txBody>
      </p:sp>
      <p:pic>
        <p:nvPicPr>
          <p:cNvPr id="1030" name="Picture 2" descr="C:\DOCUME~1\dinnis\LOCALS~1\Temp\SNAGHTML57f32f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/>
          <a:stretch>
            <a:fillRect/>
          </a:stretch>
        </p:blipFill>
        <p:spPr bwMode="auto">
          <a:xfrm>
            <a:off x="-9525" y="1335088"/>
            <a:ext cx="91535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10263"/>
            <a:ext cx="2286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51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5" r:id="rId8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>
          <a:solidFill>
            <a:srgbClr val="003895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Calibri" pitchFamily="34" charset="0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>
          <a:solidFill>
            <a:srgbClr val="333333"/>
          </a:solidFill>
          <a:latin typeface="Calibri" pitchFamily="34" charset="0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rgbClr val="333333"/>
          </a:solidFill>
          <a:latin typeface="Calibri" pitchFamily="34" charset="0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>
          <a:solidFill>
            <a:srgbClr val="333333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8AB36-53E6-1141-8F49-1AE01010BFF7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C6B24-9166-8C45-9826-4504A3344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38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7173" name="Rectangle 19"/>
          <p:cNvSpPr>
            <a:spLocks noChangeArrowheads="1"/>
          </p:cNvSpPr>
          <p:nvPr userDrawn="1"/>
        </p:nvSpPr>
        <p:spPr bwMode="auto">
          <a:xfrm>
            <a:off x="457200" y="6324600"/>
            <a:ext cx="369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A61C2F-CE4C-496B-92EC-1D8D9CA69F1B}" type="slidenum">
              <a:rPr lang="en-US" altLang="en-US" sz="1200">
                <a:solidFill>
                  <a:srgbClr val="003895"/>
                </a:solidFill>
              </a:rPr>
              <a:pPr/>
              <a:t>‹#›</a:t>
            </a:fld>
            <a:endParaRPr lang="en-US" altLang="en-US" sz="1200">
              <a:solidFill>
                <a:srgbClr val="003895"/>
              </a:solidFill>
            </a:endParaRPr>
          </a:p>
        </p:txBody>
      </p:sp>
      <p:pic>
        <p:nvPicPr>
          <p:cNvPr id="1030" name="Picture 2" descr="C:\DOCUME~1\dinnis\LOCALS~1\Temp\SNAGHTML57f32fb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335088"/>
            <a:ext cx="91535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58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ea typeface="ＭＳ Ｐゴシック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>
          <a:solidFill>
            <a:srgbClr val="003895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Calibri" pitchFamily="34" charset="0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>
          <a:solidFill>
            <a:srgbClr val="333333"/>
          </a:solidFill>
          <a:latin typeface="Calibri" pitchFamily="34" charset="0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>
          <a:solidFill>
            <a:srgbClr val="333333"/>
          </a:solidFill>
          <a:latin typeface="Calibri" pitchFamily="34" charset="0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>
          <a:solidFill>
            <a:srgbClr val="333333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4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38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 dirty="0"/>
          </a:p>
        </p:txBody>
      </p: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7173" name="Rectangle 19"/>
          <p:cNvSpPr>
            <a:spLocks noChangeArrowheads="1"/>
          </p:cNvSpPr>
          <p:nvPr userDrawn="1"/>
        </p:nvSpPr>
        <p:spPr bwMode="auto">
          <a:xfrm>
            <a:off x="457200" y="6324602"/>
            <a:ext cx="3257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A61C2F-CE4C-496B-92EC-1D8D9CA69F1B}" type="slidenum">
              <a:rPr lang="en-US" altLang="en-US" sz="900">
                <a:solidFill>
                  <a:srgbClr val="003895"/>
                </a:solidFill>
              </a:rPr>
              <a:pPr/>
              <a:t>‹#›</a:t>
            </a:fld>
            <a:endParaRPr lang="en-US" altLang="en-US" sz="900">
              <a:solidFill>
                <a:srgbClr val="003895"/>
              </a:solidFill>
            </a:endParaRPr>
          </a:p>
        </p:txBody>
      </p:sp>
      <p:pic>
        <p:nvPicPr>
          <p:cNvPr id="1030" name="Picture 2" descr="C:\DOCUME~1\dinnis\LOCALS~1\Temp\SNAGHTML57f32fb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1335092"/>
            <a:ext cx="91535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13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342900" algn="l" rtl="0" fontAlgn="base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ＭＳ Ｐゴシック" pitchFamily="-64" charset="-128"/>
        </a:defRPr>
      </a:lvl6pPr>
      <a:lvl7pPr marL="685800" algn="l" rtl="0" fontAlgn="base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ＭＳ Ｐゴシック" pitchFamily="-64" charset="-128"/>
        </a:defRPr>
      </a:lvl7pPr>
      <a:lvl8pPr marL="1028700" algn="l" rtl="0" fontAlgn="base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ＭＳ Ｐゴシック" pitchFamily="-64" charset="-128"/>
        </a:defRPr>
      </a:lvl8pPr>
      <a:lvl9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Arial" charset="0"/>
          <a:ea typeface="ＭＳ Ｐゴシック" pitchFamily="-6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50">
          <a:solidFill>
            <a:srgbClr val="003895"/>
          </a:solidFill>
          <a:latin typeface="Calibri" pitchFamily="34" charset="0"/>
          <a:ea typeface="ＭＳ Ｐゴシック" pitchFamily="34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333333"/>
          </a:solidFill>
          <a:latin typeface="Calibri" pitchFamily="34" charset="0"/>
          <a:ea typeface="ＭＳ Ｐゴシック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>
          <a:solidFill>
            <a:srgbClr val="333333"/>
          </a:solidFill>
          <a:latin typeface="Calibri" pitchFamily="34" charset="0"/>
          <a:ea typeface="ＭＳ Ｐゴシック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200">
          <a:solidFill>
            <a:srgbClr val="333333"/>
          </a:solidFill>
          <a:latin typeface="Calibri" pitchFamily="34" charset="0"/>
          <a:ea typeface="ＭＳ Ｐゴシック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050">
          <a:solidFill>
            <a:srgbClr val="333333"/>
          </a:solidFill>
          <a:latin typeface="+mn-lt"/>
          <a:ea typeface="ＭＳ Ｐゴシック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050">
          <a:solidFill>
            <a:srgbClr val="333333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050">
          <a:solidFill>
            <a:srgbClr val="333333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050">
          <a:solidFill>
            <a:srgbClr val="333333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Wingdings" pitchFamily="-64" charset="2"/>
        <a:buChar char="§"/>
        <a:defRPr sz="105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1428750"/>
            <a:ext cx="9132888" cy="152400"/>
            <a:chOff x="0" y="1020"/>
            <a:chExt cx="9206" cy="109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1020"/>
              <a:ext cx="9206" cy="53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9804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1102"/>
              <a:ext cx="9206" cy="2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6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69804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00138" y="228600"/>
            <a:ext cx="6867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615" tIns="71086" rIns="146615" bIns="7108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0713" y="1981200"/>
            <a:ext cx="79057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615" tIns="71086" rIns="146615" bIns="71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5181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</p:sldLayoutIdLst>
  <p:txStyles>
    <p:titleStyle>
      <a:lvl1pPr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+mj-lt"/>
          <a:ea typeface="+mj-ea"/>
          <a:cs typeface="+mj-cs"/>
        </a:defRPr>
      </a:lvl1pPr>
      <a:lvl2pPr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2pPr>
      <a:lvl3pPr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3pPr>
      <a:lvl4pPr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4pPr>
      <a:lvl5pPr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5pPr>
      <a:lvl6pPr marL="342900"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6pPr>
      <a:lvl7pPr marL="685800"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7pPr>
      <a:lvl8pPr marL="1028700"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8pPr>
      <a:lvl9pPr marL="1371600" algn="ctr" defTabSz="1092994" rtl="0" fontAlgn="base">
        <a:spcBef>
          <a:spcPct val="0"/>
        </a:spcBef>
        <a:spcAft>
          <a:spcPct val="0"/>
        </a:spcAft>
        <a:defRPr sz="3075">
          <a:solidFill>
            <a:schemeClr val="tx2"/>
          </a:solidFill>
          <a:latin typeface="Arial" charset="0"/>
        </a:defRPr>
      </a:lvl9pPr>
    </p:titleStyle>
    <p:bodyStyle>
      <a:lvl1pPr marL="411956" indent="-411956" algn="l" defTabSz="1092994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l"/>
        <a:defRPr sz="2175">
          <a:solidFill>
            <a:schemeClr val="tx1"/>
          </a:solidFill>
          <a:latin typeface="+mn-lt"/>
          <a:ea typeface="+mn-ea"/>
          <a:cs typeface="+mn-cs"/>
        </a:defRPr>
      </a:lvl1pPr>
      <a:lvl2pPr marL="890588" indent="-344091" algn="l" defTabSz="1092994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1800">
          <a:solidFill>
            <a:schemeClr val="tx1"/>
          </a:solidFill>
          <a:latin typeface="+mn-lt"/>
        </a:defRPr>
      </a:lvl2pPr>
      <a:lvl3pPr marL="1365647" indent="-272654" algn="l" defTabSz="1092994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Char char="•"/>
        <a:defRPr sz="1575">
          <a:solidFill>
            <a:schemeClr val="tx1"/>
          </a:solidFill>
          <a:latin typeface="+mn-lt"/>
        </a:defRPr>
      </a:lvl3pPr>
      <a:lvl4pPr marL="1913335" indent="-272654" algn="l" defTabSz="1092994" rtl="0" fontAlgn="base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</a:defRPr>
      </a:lvl4pPr>
      <a:lvl5pPr marL="2459831" indent="-272654" algn="l" defTabSz="109299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Times New Roman" pitchFamily="18" charset="0"/>
        </a:defRPr>
      </a:lvl5pPr>
      <a:lvl6pPr marL="2802731" indent="-272654" algn="l" defTabSz="109299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Times New Roman" pitchFamily="18" charset="0"/>
        </a:defRPr>
      </a:lvl6pPr>
      <a:lvl7pPr marL="3145631" indent="-272654" algn="l" defTabSz="109299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Times New Roman" pitchFamily="18" charset="0"/>
        </a:defRPr>
      </a:lvl7pPr>
      <a:lvl8pPr marL="3488531" indent="-272654" algn="l" defTabSz="109299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Times New Roman" pitchFamily="18" charset="0"/>
        </a:defRPr>
      </a:lvl8pPr>
      <a:lvl9pPr marL="3831431" indent="-272654" algn="l" defTabSz="109299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neighborhoodatlas.medicine.wisc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ighborhoodatlas.medicine.wisc.ed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neighborhoodatlas.medicine.wisc.edu/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neighborhoodatlas.medicine.wisc.edu/" TargetMode="Externa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neighborhoodatlas.medicine.wisc.edu/" TargetMode="Externa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neighborhoodatlas.medicine.wisc.edu/" TargetMode="Externa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neighborhoodatlas.medicine.wisc.edu/" TargetMode="Externa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ighborhoodatlas.medicine.wisc.edu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ighborhoodatlas.medicine.wisc.edu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3.emf"/><Relationship Id="rId7" Type="http://schemas.openxmlformats.org/officeDocument/2006/relationships/image" Target="../media/image37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4.jp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-1" y="1828800"/>
            <a:ext cx="9143999" cy="25908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Leveraging Research to Address Social Determinants of Health</a:t>
            </a:r>
            <a:br>
              <a:rPr lang="en-US" sz="4800" b="1" dirty="0">
                <a:solidFill>
                  <a:schemeClr val="bg1"/>
                </a:solidFill>
              </a:rPr>
            </a:b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June 3, 2019</a:t>
            </a:r>
            <a:br>
              <a:rPr lang="en-US" sz="1800" b="1" dirty="0">
                <a:solidFill>
                  <a:schemeClr val="bg1"/>
                </a:solidFill>
              </a:rPr>
            </a:b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06824" y="3737198"/>
            <a:ext cx="7917046" cy="10033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 fontAlgn="auto">
              <a:spcAft>
                <a:spcPts val="0"/>
              </a:spcAft>
            </a:pPr>
            <a:endParaRPr lang="en-US" sz="150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321300"/>
            <a:ext cx="9143999" cy="13843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2400" b="1" u="sng" dirty="0">
                <a:solidFill>
                  <a:prstClr val="white"/>
                </a:solidFill>
                <a:latin typeface="Franklin Gothic Book" panose="020B0503020102020204"/>
              </a:rPr>
              <a:t>Amy Kind, MD, PhD</a:t>
            </a:r>
            <a:endParaRPr lang="en-US" sz="2400" b="1" dirty="0">
              <a:solidFill>
                <a:prstClr val="white"/>
              </a:solidFill>
              <a:latin typeface="Franklin Gothic Book" panose="020B0503020102020204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Franklin Gothic Book" panose="020B0503020102020204"/>
              </a:rPr>
              <a:t>Director, Department of Medicine Health Services and Care Research Program </a:t>
            </a:r>
          </a:p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Franklin Gothic Book" panose="020B0503020102020204"/>
              </a:rPr>
              <a:t>Associate Professor, Department of Medicine, Division of Geriatrics </a:t>
            </a:r>
          </a:p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Franklin Gothic Book" panose="020B0503020102020204"/>
              </a:rPr>
              <a:t>Core Leader, Care Research Core, Wisconsin Alzheimer’s Disease Research Center (ADRC)</a:t>
            </a:r>
          </a:p>
          <a:p>
            <a:pPr defTabSz="685800" fontAlgn="auto">
              <a:spcAft>
                <a:spcPts val="0"/>
              </a:spcAft>
            </a:pPr>
            <a:r>
              <a:rPr lang="en-US" sz="1800" b="1" dirty="0">
                <a:solidFill>
                  <a:prstClr val="white"/>
                </a:solidFill>
                <a:latin typeface="Franklin Gothic Book" panose="020B0503020102020204"/>
              </a:rPr>
              <a:t>University of Wisconsin School of Medicine and Public Health; </a:t>
            </a:r>
          </a:p>
          <a:p>
            <a:pPr defTabSz="685800" fontAlgn="auto">
              <a:spcAft>
                <a:spcPts val="0"/>
              </a:spcAft>
            </a:pPr>
            <a:endParaRPr lang="en-US" sz="1800" b="1" u="sng" dirty="0">
              <a:solidFill>
                <a:prstClr val="white"/>
              </a:solidFill>
              <a:latin typeface="Franklin Gothic Book" panose="020B0503020102020204"/>
            </a:endParaRPr>
          </a:p>
          <a:p>
            <a:pPr defTabSz="685800" fontAlgn="auto">
              <a:spcAft>
                <a:spcPts val="0"/>
              </a:spcAft>
            </a:pPr>
            <a:r>
              <a:rPr lang="en-US" sz="1800" b="1" u="sng" dirty="0">
                <a:solidFill>
                  <a:prstClr val="white"/>
                </a:solidFill>
                <a:latin typeface="Franklin Gothic Book" panose="020B0503020102020204"/>
              </a:rPr>
              <a:t>ajk@medicine.wisc.edu</a:t>
            </a:r>
            <a:r>
              <a:rPr lang="en-US" sz="1800" b="1" dirty="0">
                <a:solidFill>
                  <a:prstClr val="white"/>
                </a:solidFill>
                <a:latin typeface="Franklin Gothic Book" panose="020B0503020102020204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02" y="1320798"/>
            <a:ext cx="9427414" cy="46302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9" t="49518" r="2388" b="7629"/>
          <a:stretch/>
        </p:blipFill>
        <p:spPr>
          <a:xfrm>
            <a:off x="6708725" y="3484621"/>
            <a:ext cx="1990165" cy="21448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9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540" y="457200"/>
            <a:ext cx="7886700" cy="18837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40" y="2614592"/>
            <a:ext cx="7257219" cy="18500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77" y="4724400"/>
            <a:ext cx="7562850" cy="1790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2420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228600"/>
            <a:ext cx="9601200" cy="6217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28600" y="228600"/>
            <a:ext cx="91439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Neighborhood Disadvantage and Cholesterol Control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in Medicare Advantage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6446520"/>
            <a:ext cx="2432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600" dirty="0" err="1"/>
              <a:t>Durfey</a:t>
            </a:r>
            <a:r>
              <a:rPr lang="en-US" sz="1600" dirty="0"/>
              <a:t> et al, </a:t>
            </a:r>
            <a:r>
              <a:rPr lang="en-US" sz="1600" i="1" dirty="0"/>
              <a:t>HSR</a:t>
            </a:r>
            <a:r>
              <a:rPr lang="en-US" sz="1600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648671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683291"/>
            <a:ext cx="636718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Research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---Living in a highly disadvantaged neighborhood: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Franklin Gothic Book" panose="020B0503020102020204"/>
              </a:rPr>
              <a:t>Rehospitalization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 and cost </a:t>
            </a:r>
          </a:p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	[Kind et al, Annals, 2014; Hu et al, AJMQ, 2018]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AD-specific CSF biomarkers, cognitive loss; hippocampal volumes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	[Kind et al, </a:t>
            </a:r>
            <a:r>
              <a:rPr lang="en-US" sz="700" dirty="0" err="1">
                <a:solidFill>
                  <a:prstClr val="black"/>
                </a:solidFill>
                <a:latin typeface="Franklin Gothic Book" panose="020B0503020102020204"/>
              </a:rPr>
              <a:t>Alz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Franklin Gothic Book" panose="020B0503020102020204"/>
              </a:rPr>
              <a:t>Assoc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 Annual Meeting, 2017; Hunt et al, </a:t>
            </a:r>
            <a:r>
              <a:rPr lang="en-US" sz="700" dirty="0" err="1">
                <a:solidFill>
                  <a:prstClr val="black"/>
                </a:solidFill>
                <a:latin typeface="Franklin Gothic Book" panose="020B0503020102020204"/>
              </a:rPr>
              <a:t>Alz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Franklin Gothic Book" panose="020B0503020102020204"/>
              </a:rPr>
              <a:t>Assoc</a:t>
            </a: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 Annual Meeting, 2018]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CMV </a:t>
            </a:r>
            <a:r>
              <a:rPr lang="en-US" dirty="0" err="1">
                <a:solidFill>
                  <a:prstClr val="black"/>
                </a:solidFill>
                <a:latin typeface="Franklin Gothic Book" panose="020B0503020102020204"/>
              </a:rPr>
              <a:t>seroprevalence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 in pregnancy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	[Lantos et al, J Racial and Ethnic Health Disparities, 2018]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Skin infection and deafness in childhood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	[Lantos et al, manuscripts in submission, 2018]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Functional loss, many others…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00" dirty="0">
                <a:solidFill>
                  <a:prstClr val="black"/>
                </a:solidFill>
                <a:latin typeface="Franklin Gothic Book" panose="020B0503020102020204"/>
              </a:rPr>
              <a:t>	[Jung et al, JAGS, 2018]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8"/>
            <a:ext cx="2209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Examples</a:t>
            </a: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: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Neighborhood Disadvantage by ADI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and Health</a:t>
            </a: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1" y="6456276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4579750"/>
            <a:ext cx="2555859" cy="182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1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683291"/>
            <a:ext cx="6367181" cy="425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lvl="0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u="sng" dirty="0">
                <a:solidFill>
                  <a:prstClr val="black"/>
                </a:solidFill>
                <a:latin typeface="Franklin Gothic Book" panose="020B0503020102020204"/>
              </a:rPr>
              <a:t>Policy</a:t>
            </a: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– Multiple state-based health organizations 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Catalyze new partnerships among communities, health systems and governments to advocate for policies addressing social factors that influence health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prstClr val="black"/>
                </a:solidFill>
                <a:latin typeface="Franklin Gothic Book" panose="020B0503020102020204"/>
              </a:rPr>
              <a:t>Delivery</a:t>
            </a: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 – 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Outreach, targeting to disadvantaged neighborhoods</a:t>
            </a:r>
          </a:p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Designing for low-resource settings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8"/>
            <a:ext cx="2209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Examples</a:t>
            </a: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: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Neighborhood Disadvantage by ADI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 and Health</a:t>
            </a: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1" y="6456276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4579750"/>
            <a:ext cx="2555859" cy="182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9" y="3927399"/>
            <a:ext cx="998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cnbc.com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6927" y="6597435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Source: www.Pixabay.com--  All images are released free of copyrights under Creative Commons CC0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7997"/>
            <a:ext cx="3607014" cy="210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76" y="4388567"/>
            <a:ext cx="3169479" cy="2108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97997"/>
            <a:ext cx="3295796" cy="2118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927" y="1649853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effectLst>
                  <a:glow rad="63500">
                    <a:schemeClr val="tx1"/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How do we catalyze greater change?</a:t>
            </a:r>
          </a:p>
        </p:txBody>
      </p:sp>
    </p:spTree>
    <p:extLst>
      <p:ext uri="{BB962C8B-B14F-4D97-AF65-F5344CB8AC3E}">
        <p14:creationId xmlns:p14="http://schemas.microsoft.com/office/powerpoint/2010/main" val="427249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1676400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Making complex data easily available to wide-reaching expert and non-expert audiences to massively broaden uptake and use of critical concepts and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Extremely challenging to practically achieve due to technical challenges of big data</a:t>
            </a:r>
          </a:p>
          <a:p>
            <a:endParaRPr lang="en-US" sz="2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8" y="1712893"/>
            <a:ext cx="281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Data Democratization</a:t>
            </a:r>
            <a:endParaRPr lang="en-US" sz="28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1" y="6456276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6" y="4932276"/>
            <a:ext cx="2290481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53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1676400"/>
            <a:ext cx="64008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Neighborhood Atlas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https://www.neighborhoodatlas.medicine.wisc.edu/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u="sng" dirty="0"/>
              <a:t>free</a:t>
            </a:r>
            <a:r>
              <a:rPr lang="en-US" dirty="0"/>
              <a:t> research tool which makes neighborhood disadvantage metrics for the full US including Puerto Rico accessible through real-time customized mapping and easily linkable data downloads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 </a:t>
            </a:r>
            <a:r>
              <a:rPr lang="en-US" dirty="0" err="1"/>
              <a:t>geoanalytics</a:t>
            </a:r>
            <a:r>
              <a:rPr lang="en-US" dirty="0"/>
              <a:t> or other advanced degree is required to use the Atlas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Anyone can map areas of interest or look up specific addresses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Data downloads include a crosswalk of approximately 70 million nine-digit zip codes which enables linkage to most NIH research resources</a:t>
            </a:r>
          </a:p>
          <a:p>
            <a:pPr lvl="1"/>
            <a:endParaRPr lang="en-US" sz="1400" dirty="0"/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7" y="1636228"/>
            <a:ext cx="2745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Data Democratization</a:t>
            </a:r>
            <a:endParaRPr lang="en-US" sz="28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1" y="6456276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40026"/>
            <a:ext cx="2593419" cy="15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62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/>
          <a:lstStyle/>
          <a:p>
            <a:r>
              <a:rPr lang="en-US" dirty="0"/>
              <a:t>Neighborhood Atlas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939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63246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https://www.neighborhoodatlas.medicine.wisc.edu/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63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/>
          <a:lstStyle/>
          <a:p>
            <a:r>
              <a:rPr lang="en-US" dirty="0"/>
              <a:t>Neighborhood Atlas: Download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63246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https://www.neighborhoodatlas.medicine.wisc.edu/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49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6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7" y="228600"/>
            <a:ext cx="9169966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462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/>
          <a:lstStyle/>
          <a:p>
            <a:r>
              <a:rPr lang="en-US" dirty="0"/>
              <a:t>Neighborhood Atlas: Mapping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63246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https://www.neighborhoodatlas.medicine.wisc.edu/</a:t>
            </a:r>
            <a:endParaRPr lang="en-US" dirty="0"/>
          </a:p>
          <a:p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" y="1142999"/>
            <a:ext cx="9138249" cy="44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7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/>
          <a:lstStyle/>
          <a:p>
            <a:r>
              <a:rPr lang="en-US" dirty="0"/>
              <a:t>Neighborhood Atlas: Mapping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63246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https://www.neighborhoodatlas.medicine.wisc.edu/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0044"/>
            <a:ext cx="9114739" cy="49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72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/>
          <a:lstStyle/>
          <a:p>
            <a:r>
              <a:rPr lang="en-US" dirty="0"/>
              <a:t>Neighborhood Atlas: Mapping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63246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https://www.neighborhoodatlas.medicine.wisc.edu/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882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8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6200"/>
            <a:ext cx="7886700" cy="1325563"/>
          </a:xfrm>
        </p:spPr>
        <p:txBody>
          <a:bodyPr/>
          <a:lstStyle/>
          <a:p>
            <a:r>
              <a:rPr lang="en-US" dirty="0"/>
              <a:t>Neighborhood Atlas: Mapping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63246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https://www.neighborhoodatlas.medicine.wisc.edu/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7775"/>
            <a:ext cx="9087933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05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486400" cy="6780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4008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https://www.neighborhoodatlas.medicine.wisc.edu/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00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1629"/>
            <a:ext cx="5486400" cy="68382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400800"/>
            <a:ext cx="53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https://www.neighborhoodatlas.medicine.wisc.edu/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683290"/>
            <a:ext cx="611168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&gt;100,000 views, vast majority focused on mapping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Franklin Gothic Book" panose="020B0503020102020204"/>
              </a:rPr>
              <a:t>&gt;8,300</a:t>
            </a:r>
            <a:r>
              <a:rPr lang="en-US" sz="240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data downloads</a:t>
            </a:r>
          </a:p>
          <a:p>
            <a:pPr marL="6715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US House of Representatives</a:t>
            </a:r>
          </a:p>
          <a:p>
            <a:pPr marL="6715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Social Security Administration</a:t>
            </a:r>
          </a:p>
          <a:p>
            <a:pPr marL="6715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NIH, CDC, VA, DOD, HHS</a:t>
            </a:r>
          </a:p>
          <a:p>
            <a:pPr marL="6715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AARP, AHA, ACS</a:t>
            </a:r>
          </a:p>
          <a:p>
            <a:pPr marL="6715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IBM Watson, EPIC</a:t>
            </a:r>
          </a:p>
          <a:p>
            <a:pPr marL="6715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Directors of global pharmaceutical companies, health systems and industry, others</a:t>
            </a:r>
          </a:p>
          <a:p>
            <a:pPr marL="671513" lvl="2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Feedback = Positive and overwhelmingly thankful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8" y="1636228"/>
            <a:ext cx="2514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Neighborhood Atlas Use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Kind AJH, Buckingham W. Making Neighborhood Disadvantage Metrics Accessible: The Neighborhood Atlas. </a:t>
            </a:r>
            <a:r>
              <a:rPr lang="en-US" sz="1600" i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New England Journal of Medicine</a:t>
            </a:r>
            <a:r>
              <a:rPr lang="en-US" sz="160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, 378: 2456-2458; (2018)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7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683290"/>
            <a:ext cx="636718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Update ADI at least every 5 years; Update annually if resources allow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Explore offering additional measures on Atlas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Catalyze, inform translational research: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Multi-stakeholder community intervention research to improve health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Clinical trial and cohort recruitment, retention, analysis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Franklin Gothic Book" panose="020B0503020102020204"/>
              </a:rPr>
              <a:t>Epigenomics</a:t>
            </a: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Sociobiological Mechanisms of Disease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:  Study impact of dosage and timing of neighborhood disadvantage exposure over the life-course on biological mechanisms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Alzheimer’s Disease (RF1AG057784)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Others</a:t>
            </a:r>
          </a:p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8"/>
            <a:ext cx="2209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Potential 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Next Steps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659" y="6610119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0" y="5092431"/>
            <a:ext cx="2593419" cy="15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8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524000"/>
            <a:ext cx="63671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The social determinants of health, including neighborhood disadvantage, are some of the fundamental drivers of health and health disparities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Social determinants of health should be considered in the design, conduct and evaluation of research, clinical and policy initiatives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Neighborhood disadvantage can be quantified for purposes of research, clinical and policy application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/>
              </a:rPr>
              <a:t>Neighborhood Atlas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8"/>
            <a:ext cx="220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Conclusions</a:t>
            </a: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4439" y="5783450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3" y="4100353"/>
            <a:ext cx="2619776" cy="1683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2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921" y="5423773"/>
            <a:ext cx="3733800" cy="13988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22629" y="1540143"/>
            <a:ext cx="50292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Funding</a:t>
            </a:r>
          </a:p>
          <a:p>
            <a:pPr defTabSz="685800"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NIH/NIMHD R01MD010243-01 (Kind PI)</a:t>
            </a:r>
            <a:endParaRPr lang="en-US" sz="8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>
              <a:defRPr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NIA RF1AG057784 (Kind PI; </a:t>
            </a:r>
            <a:r>
              <a:rPr lang="en-US" sz="2000" dirty="0" err="1">
                <a:solidFill>
                  <a:prstClr val="black"/>
                </a:solidFill>
                <a:latin typeface="Franklin Gothic Book" panose="020B0503020102020204"/>
              </a:rPr>
              <a:t>Bendlin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 MPI)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UW Department of Medicine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US Department of Veterans Affairs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1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083" y="1523210"/>
            <a:ext cx="39923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Acknowledgements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Carol Hermann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Ryan Powell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Bill Buckingham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Jinn-</a:t>
            </a:r>
            <a:r>
              <a:rPr lang="en-US" sz="1600" dirty="0" err="1">
                <a:solidFill>
                  <a:prstClr val="black"/>
                </a:solidFill>
                <a:latin typeface="Franklin Gothic Book" panose="020B0503020102020204"/>
              </a:rPr>
              <a:t>ing</a:t>
            </a: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Franklin Gothic Book" panose="020B0503020102020204"/>
              </a:rPr>
              <a:t>Liou</a:t>
            </a:r>
            <a:endParaRPr lang="en-US" sz="16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Fang-fang Shi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Jamie Larson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Sarah Keller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Aldo Irizarry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latin typeface="Franklin Gothic Book" panose="020B0503020102020204"/>
              </a:rPr>
              <a:t>Leigha</a:t>
            </a: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Franklin Gothic Book" panose="020B0503020102020204"/>
              </a:rPr>
              <a:t>Vilen</a:t>
            </a:r>
            <a:endParaRPr lang="en-US" sz="16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Julia Loosen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Kelsey </a:t>
            </a:r>
            <a:r>
              <a:rPr lang="en-US" sz="1600" dirty="0" err="1">
                <a:solidFill>
                  <a:prstClr val="black"/>
                </a:solidFill>
                <a:latin typeface="Franklin Gothic Book" panose="020B0503020102020204"/>
              </a:rPr>
              <a:t>Melah</a:t>
            </a:r>
            <a:endParaRPr lang="en-US" sz="16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Caitlin </a:t>
            </a:r>
            <a:r>
              <a:rPr lang="en-US" sz="1600" dirty="0" err="1">
                <a:solidFill>
                  <a:prstClr val="black"/>
                </a:solidFill>
                <a:latin typeface="Franklin Gothic Book" panose="020B0503020102020204"/>
              </a:rPr>
              <a:t>McKown</a:t>
            </a:r>
            <a:endParaRPr lang="en-US" sz="16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</a:rPr>
              <a:t>Alice Kim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4"/>
          <a:stretch/>
        </p:blipFill>
        <p:spPr>
          <a:xfrm>
            <a:off x="4048002" y="3232631"/>
            <a:ext cx="970995" cy="1056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8"/>
          <a:stretch/>
        </p:blipFill>
        <p:spPr>
          <a:xfrm>
            <a:off x="6501906" y="4449399"/>
            <a:ext cx="931062" cy="1032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431"/>
          <a:stretch/>
        </p:blipFill>
        <p:spPr>
          <a:xfrm>
            <a:off x="1948196" y="3235380"/>
            <a:ext cx="1029272" cy="12348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6"/>
          <a:stretch/>
        </p:blipFill>
        <p:spPr>
          <a:xfrm flipH="1">
            <a:off x="7958592" y="3220922"/>
            <a:ext cx="1033008" cy="10463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470259"/>
            <a:ext cx="863447" cy="1035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55" y="3225422"/>
            <a:ext cx="888407" cy="1066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7" y="4452304"/>
            <a:ext cx="878412" cy="1053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29" y="4449399"/>
            <a:ext cx="880833" cy="10567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27" y="3235572"/>
            <a:ext cx="859898" cy="10316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06" y="4459867"/>
            <a:ext cx="872108" cy="10463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43" y="3234389"/>
            <a:ext cx="860531" cy="10328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65" y="3235380"/>
            <a:ext cx="887672" cy="1065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449399"/>
            <a:ext cx="847039" cy="1016244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11" y="5635677"/>
            <a:ext cx="1256614" cy="95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75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683291"/>
            <a:ext cx="636718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Alzheimer’s disease, diabetes, heart disease and many other conditions disproportionately impact racial/ethnic minorities and the socioeconomically disadvantaged—populations often exposed to neighborhood 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disadvantage, a social determinant of health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[Link &amp; Phelan, J Health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Behav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1995; ]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Neighborhood disadvantage influences many factors including health behaviors, access to food, toxic exposures and personal safety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[Link &amp; Phelan, J Health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Behav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1995; House et al,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Milban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Q, 1990; Franco et al, Am J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Med, 2008; and others]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Living in a disadvantaged US neighborhood is strongly linked to increased mortality and disease</a:t>
            </a:r>
          </a:p>
          <a:p>
            <a:pPr marL="128588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[Kind et al, Annals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Med, 2014; Link &amp; Phelan, J Health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Behav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1995; House et al,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Milban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Q, 1990; and others]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8"/>
            <a:ext cx="2209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685800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prstClr val="black"/>
                </a:solidFill>
                <a:latin typeface="Franklin Gothic Medium" panose="020B0603020102020204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Neighborhood Disadvantage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1" y="6456276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Source: www.Pixabay.com--  All images are released free of copyrights under Creative Commons CC0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4579750"/>
            <a:ext cx="2555859" cy="182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63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95" y="1066800"/>
            <a:ext cx="9088607" cy="5338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6490156"/>
            <a:ext cx="3494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https://www.nimhd.nih.gov/images/research-framework-slide.pdf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266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Context is fundamental to almost all theoretical mechanisms of health disparities</a:t>
            </a:r>
          </a:p>
        </p:txBody>
      </p:sp>
    </p:spTree>
    <p:extLst>
      <p:ext uri="{BB962C8B-B14F-4D97-AF65-F5344CB8AC3E}">
        <p14:creationId xmlns:p14="http://schemas.microsoft.com/office/powerpoint/2010/main" val="279692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683290"/>
            <a:ext cx="6367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Metrics of Neighborhood Disadvantage are Robust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: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Generalizable to full US and Puerto Rico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Incorporate into predictive analytics 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Facilitate mechanistic science across health conditions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Privacy-compliant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Strong track record of application – mostly abroad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Translatable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: Actionable at person, community, research and policy levels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Guide outreach, targeting- particularly through mapping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Influence intervention design, implementation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Policy-applicable: eligibility, adjustment, resources, </a:t>
            </a:r>
            <a:r>
              <a:rPr lang="en-US" dirty="0" err="1">
                <a:solidFill>
                  <a:prstClr val="black"/>
                </a:solidFill>
                <a:latin typeface="Franklin Gothic Book" panose="020B0503020102020204"/>
              </a:rPr>
              <a:t>etc</a:t>
            </a: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Underutilized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:  Yet, despite all this potential, greatly underutilized in the US-- not easily accessible nor always in a format that allows wide applicability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8"/>
            <a:ext cx="2209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Potential of Geospatial Metrics of Neighborhood Disadvantage</a:t>
            </a: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684876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" y="5168626"/>
            <a:ext cx="2593419" cy="15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19" y="1683290"/>
            <a:ext cx="636718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Originally created by Health Resources and Services Administration nearly three decades ago and employed at the county level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17 </a:t>
            </a: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education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, </a:t>
            </a: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employment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, </a:t>
            </a: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housing-quality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 and </a:t>
            </a:r>
            <a:r>
              <a:rPr lang="en-US" sz="2000" u="sng" dirty="0">
                <a:solidFill>
                  <a:prstClr val="black"/>
                </a:solidFill>
                <a:latin typeface="Franklin Gothic Book" panose="020B0503020102020204"/>
              </a:rPr>
              <a:t>poverty</a:t>
            </a: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 measures originally drawn from long-form Census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Limitations mirror those of parent data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Required updates for modern use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Franklin Gothic Book" panose="020B0503020102020204"/>
              </a:rPr>
              <a:t>UW team: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Updated to more recent and relevant data sources (American Community Survey, 2009-13)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prstClr val="black"/>
                </a:solidFill>
                <a:latin typeface="Franklin Gothic Book" panose="020B0503020102020204"/>
              </a:rPr>
              <a:t>Refined down to census block-group level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 (i.e. “neighborhood” ~ 1,500 persons) which is critical </a:t>
            </a:r>
            <a:r>
              <a:rPr lang="en-US" u="sng" dirty="0">
                <a:solidFill>
                  <a:prstClr val="black"/>
                </a:solidFill>
                <a:latin typeface="Franklin Gothic Book" panose="020B0503020102020204"/>
              </a:rPr>
              <a:t>to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Franklin Gothic Book" panose="020B0503020102020204"/>
              </a:rPr>
              <a:t>more precisely measure exposure</a:t>
            </a:r>
          </a:p>
          <a:p>
            <a:pPr marL="6715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NIH R01 to validated these changes with users across US</a:t>
            </a: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8"/>
            <a:ext cx="2209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Area Deprivation Index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(ADI)</a:t>
            </a: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1" y="6532476"/>
            <a:ext cx="3052439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525" dirty="0">
                <a:solidFill>
                  <a:prstClr val="black"/>
                </a:solidFill>
                <a:latin typeface="Franklin Gothic Book" panose="020B0503020102020204"/>
              </a:rPr>
              <a:t>Source: www.Pixabay.com--  All images are released free of copyrights under Creative Commons CC0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1" y="4648200"/>
            <a:ext cx="2654991" cy="1766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8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pic>
        <p:nvPicPr>
          <p:cNvPr id="10" name="Picture 4" descr="http://www.countyhealthrankings.org/sites/default/files/state/downloads/2015%20Health%20Factors%20-%20Wisconsi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8313" r="5406" b="16130"/>
          <a:stretch/>
        </p:blipFill>
        <p:spPr bwMode="auto">
          <a:xfrm>
            <a:off x="2400300" y="1499038"/>
            <a:ext cx="4400550" cy="45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659" y="1636229"/>
            <a:ext cx="2209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Typical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Geo-Political Boundaries Employed in Identification of Contextual Disadvantage</a:t>
            </a: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12" y="1614508"/>
            <a:ext cx="6192371" cy="47862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9"/>
            <a:ext cx="2209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685800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prstClr val="black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Neighborhood Disadvantage by ADI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1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57250"/>
            <a:ext cx="9144000" cy="590550"/>
          </a:xfrm>
          <a:prstGeom prst="rect">
            <a:avLst/>
          </a:prstGeom>
          <a:gradFill flip="none" rotWithShape="1">
            <a:gsLst>
              <a:gs pos="0">
                <a:srgbClr val="890000"/>
              </a:gs>
              <a:gs pos="100000">
                <a:srgbClr val="AD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59" y="1636229"/>
            <a:ext cx="2209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Franklin Gothic Medium" panose="020B0603020102020204" pitchFamily="34" charset="0"/>
              </a:rPr>
              <a:t>Milwaukee County</a:t>
            </a:r>
            <a:endParaRPr lang="en-US" sz="2400" dirty="0">
              <a:solidFill>
                <a:prstClr val="black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6399" r="41666" b="506"/>
          <a:stretch/>
        </p:blipFill>
        <p:spPr>
          <a:xfrm>
            <a:off x="3505200" y="1521047"/>
            <a:ext cx="3069566" cy="5511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0" t="61784"/>
          <a:stretch/>
        </p:blipFill>
        <p:spPr>
          <a:xfrm>
            <a:off x="6574766" y="4372501"/>
            <a:ext cx="2514600" cy="2471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1627"/>
            <a:ext cx="3876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2339"/>
      </p:ext>
    </p:extLst>
  </p:cSld>
  <p:clrMapOvr>
    <a:masterClrMapping/>
  </p:clrMapOvr>
</p:sld>
</file>

<file path=ppt/theme/theme1.xml><?xml version="1.0" encoding="utf-8"?>
<a:theme xmlns:a="http://schemas.openxmlformats.org/drawingml/2006/main" name="dbllines.ppt - Double Lines">
  <a:themeElements>
    <a:clrScheme name="dbllines.ppt - Double Lin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bllines.ppt - Double Lin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bllines.ppt - Doubl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s.ppt - Double Lin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bllines.ppt - Double Lines">
  <a:themeElements>
    <a:clrScheme name="dbllines.ppt - Double Lin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bllines.ppt - Double Lin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bllines.ppt - Doubl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s.ppt - Double Lin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s.ppt - Double Lin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27916</TotalTime>
  <Words>1150</Words>
  <Application>Microsoft Office PowerPoint</Application>
  <PresentationFormat>On-screen Show (4:3)</PresentationFormat>
  <Paragraphs>185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Adobe Gothic Std B</vt:lpstr>
      <vt:lpstr>Arial</vt:lpstr>
      <vt:lpstr>Calibri</vt:lpstr>
      <vt:lpstr>Courier New</vt:lpstr>
      <vt:lpstr>Franklin Gothic Book</vt:lpstr>
      <vt:lpstr>Franklin Gothic Medium</vt:lpstr>
      <vt:lpstr>Monotype Sorts</vt:lpstr>
      <vt:lpstr>Times New Roman</vt:lpstr>
      <vt:lpstr>Wingdings</vt:lpstr>
      <vt:lpstr>dbllines.ppt - Double Lines</vt:lpstr>
      <vt:lpstr>Blank Presentation</vt:lpstr>
      <vt:lpstr>2_Office Theme</vt:lpstr>
      <vt:lpstr>1_Blank Presentation</vt:lpstr>
      <vt:lpstr>2_Blank Presentation</vt:lpstr>
      <vt:lpstr>1_dbllines.ppt - Double Lines</vt:lpstr>
      <vt:lpstr>Leveraging Research to Address Social Determinants of Health  June 3,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Neighborhood Atlas</vt:lpstr>
      <vt:lpstr>Neighborhood Atlas: Download Data</vt:lpstr>
      <vt:lpstr>Neighborhood Atlas: Mapping</vt:lpstr>
      <vt:lpstr>Neighborhood Atlas: Mapping</vt:lpstr>
      <vt:lpstr>Neighborhood Atlas: Mapping</vt:lpstr>
      <vt:lpstr>Neighborhood Atlas: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Dept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Examining Complicated Transitions in  Stroke Patients:   Predictors, Outcomes and the Role of Race</dc:title>
  <dc:creator>DOM6758</dc:creator>
  <cp:lastModifiedBy>Bob Phillips</cp:lastModifiedBy>
  <cp:revision>688</cp:revision>
  <cp:lastPrinted>2013-01-02T23:04:30Z</cp:lastPrinted>
  <dcterms:created xsi:type="dcterms:W3CDTF">2010-05-25T20:05:39Z</dcterms:created>
  <dcterms:modified xsi:type="dcterms:W3CDTF">2019-06-11T14:36:39Z</dcterms:modified>
</cp:coreProperties>
</file>